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9" r:id="rId1"/>
  </p:sldMasterIdLst>
  <p:notesMasterIdLst>
    <p:notesMasterId r:id="rId45"/>
  </p:notesMasterIdLst>
  <p:sldIdLst>
    <p:sldId id="256" r:id="rId2"/>
    <p:sldId id="257" r:id="rId3"/>
    <p:sldId id="262" r:id="rId4"/>
    <p:sldId id="266" r:id="rId5"/>
    <p:sldId id="303" r:id="rId6"/>
    <p:sldId id="269" r:id="rId7"/>
    <p:sldId id="270" r:id="rId8"/>
    <p:sldId id="272" r:id="rId9"/>
    <p:sldId id="279" r:id="rId10"/>
    <p:sldId id="281" r:id="rId11"/>
    <p:sldId id="284" r:id="rId12"/>
    <p:sldId id="283" r:id="rId13"/>
    <p:sldId id="285" r:id="rId14"/>
    <p:sldId id="280" r:id="rId15"/>
    <p:sldId id="287" r:id="rId16"/>
    <p:sldId id="289" r:id="rId17"/>
    <p:sldId id="307" r:id="rId18"/>
    <p:sldId id="271" r:id="rId19"/>
    <p:sldId id="291" r:id="rId20"/>
    <p:sldId id="292" r:id="rId21"/>
    <p:sldId id="293" r:id="rId22"/>
    <p:sldId id="276" r:id="rId23"/>
    <p:sldId id="290" r:id="rId24"/>
    <p:sldId id="296" r:id="rId25"/>
    <p:sldId id="297" r:id="rId26"/>
    <p:sldId id="298" r:id="rId27"/>
    <p:sldId id="306" r:id="rId28"/>
    <p:sldId id="305" r:id="rId29"/>
    <p:sldId id="308" r:id="rId30"/>
    <p:sldId id="299" r:id="rId31"/>
    <p:sldId id="301" r:id="rId32"/>
    <p:sldId id="300" r:id="rId33"/>
    <p:sldId id="302" r:id="rId34"/>
    <p:sldId id="304" r:id="rId35"/>
    <p:sldId id="288" r:id="rId36"/>
    <p:sldId id="278" r:id="rId37"/>
    <p:sldId id="273" r:id="rId38"/>
    <p:sldId id="263" r:id="rId39"/>
    <p:sldId id="267" r:id="rId40"/>
    <p:sldId id="264" r:id="rId41"/>
    <p:sldId id="265" r:id="rId42"/>
    <p:sldId id="277" r:id="rId43"/>
    <p:sldId id="258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AFF"/>
    <a:srgbClr val="FF3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9"/>
    <p:restoredTop sz="95833"/>
  </p:normalViewPr>
  <p:slideViewPr>
    <p:cSldViewPr snapToGrid="0" snapToObjects="1">
      <p:cViewPr varScale="1">
        <p:scale>
          <a:sx n="112" d="100"/>
          <a:sy n="112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FAF6D-77AA-3A48-980B-E4D19ED92547}" type="datetimeFigureOut">
              <a:rPr kumimoji="1" lang="zh-TW" altLang="en-US" smtClean="0"/>
              <a:t>2018/7/31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D807F-2529-2D47-8529-C7BA42D9FA9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66840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D807F-2529-2D47-8529-C7BA42D9FA9C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80758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kumimoji="1" lang="zh-CN" altLang="en-US" dirty="0"/>
              <a:t>提出可以將</a:t>
            </a:r>
            <a:r>
              <a:rPr kumimoji="1" lang="zh-TW" altLang="en-US" dirty="0"/>
              <a:t> </a:t>
            </a:r>
            <a:r>
              <a:rPr kumimoji="1" lang="en-US" altLang="zh-TW" dirty="0"/>
              <a:t>multiplication factor </a:t>
            </a:r>
            <a:r>
              <a:rPr kumimoji="1" lang="zh-CN" altLang="en-US" dirty="0"/>
              <a:t>近似為</a:t>
            </a:r>
            <a:r>
              <a:rPr kumimoji="1" lang="zh-TW" altLang="en-US" dirty="0"/>
              <a:t> </a:t>
            </a:r>
            <a:r>
              <a:rPr kumimoji="1" lang="en-US" altLang="zh-TW" dirty="0"/>
              <a:t>parallel/cylindrical form</a:t>
            </a:r>
            <a:r>
              <a:rPr kumimoji="1" lang="zh-TW" altLang="en-US" dirty="0"/>
              <a:t> 的理論依據、分析（講解一般形式，呈現電場分佈與近似，略提圓柱形式的推廣）</a:t>
            </a:r>
            <a:endParaRPr kumimoji="1" lang="en-US" altLang="zh-TW" dirty="0"/>
          </a:p>
          <a:p>
            <a:pPr marL="228600" indent="-228600">
              <a:buAutoNum type="arabicPeriod"/>
            </a:pPr>
            <a:r>
              <a:rPr kumimoji="1" lang="zh-CN" altLang="en-US" dirty="0"/>
              <a:t>提出</a:t>
            </a:r>
            <a:r>
              <a:rPr kumimoji="1" lang="zh-TW" altLang="en-US" dirty="0"/>
              <a:t> </a:t>
            </a:r>
            <a:r>
              <a:rPr kumimoji="1" lang="en-US" altLang="zh-TW" dirty="0"/>
              <a:t>APD </a:t>
            </a:r>
            <a:r>
              <a:rPr kumimoji="1" lang="zh-CN" altLang="en-US" dirty="0"/>
              <a:t>結構圖</a:t>
            </a:r>
            <a:endParaRPr kumimoji="1" lang="en-US" altLang="zh-TW" dirty="0"/>
          </a:p>
          <a:p>
            <a:pPr marL="228600" indent="-228600">
              <a:buAutoNum type="arabicPeriod"/>
            </a:pPr>
            <a:r>
              <a:rPr kumimoji="1" lang="zh-TW" altLang="en-US" dirty="0"/>
              <a:t>提出 </a:t>
            </a:r>
            <a:r>
              <a:rPr kumimoji="1" lang="en-US" altLang="zh-TW" dirty="0"/>
              <a:t>TCAD </a:t>
            </a:r>
            <a:r>
              <a:rPr kumimoji="1" lang="zh-CN" altLang="en-US" dirty="0"/>
              <a:t>模擬結果與理論數據比較圖（兩張，分別是「各種濃度的</a:t>
            </a:r>
            <a:r>
              <a:rPr kumimoji="1" lang="zh-TW" altLang="en-US" dirty="0"/>
              <a:t> </a:t>
            </a:r>
            <a:r>
              <a:rPr kumimoji="1" lang="en-US" altLang="zh-TW" dirty="0"/>
              <a:t>Rd &amp; </a:t>
            </a:r>
            <a:r>
              <a:rPr kumimoji="1" lang="en-US" altLang="zh-TW" dirty="0" err="1"/>
              <a:t>Rj</a:t>
            </a:r>
            <a:r>
              <a:rPr kumimoji="1" lang="en-US" altLang="zh-TW" dirty="0"/>
              <a:t> </a:t>
            </a:r>
            <a:r>
              <a:rPr kumimoji="1" lang="zh-CN" altLang="en-US" dirty="0"/>
              <a:t>圖」與「各種半徑的</a:t>
            </a:r>
            <a:r>
              <a:rPr kumimoji="1" lang="zh-TW" altLang="en-US" dirty="0"/>
              <a:t> </a:t>
            </a:r>
            <a:r>
              <a:rPr kumimoji="1" lang="en-US" altLang="zh-TW" dirty="0" err="1"/>
              <a:t>Vb</a:t>
            </a:r>
            <a:r>
              <a:rPr kumimoji="1" lang="en-US" altLang="zh-TW" dirty="0"/>
              <a:t> </a:t>
            </a:r>
            <a:r>
              <a:rPr kumimoji="1" lang="zh-CN" altLang="en-US" dirty="0"/>
              <a:t>與</a:t>
            </a:r>
            <a:r>
              <a:rPr kumimoji="1" lang="zh-TW" altLang="en-US" dirty="0"/>
              <a:t> </a:t>
            </a:r>
            <a:r>
              <a:rPr kumimoji="1" lang="en-US" altLang="zh-TW" dirty="0" err="1"/>
              <a:t>Nb</a:t>
            </a:r>
            <a:r>
              <a:rPr kumimoji="1" lang="en-US" altLang="zh-TW" dirty="0"/>
              <a:t> </a:t>
            </a:r>
            <a:r>
              <a:rPr kumimoji="1" lang="zh-CN" altLang="en-US" dirty="0"/>
              <a:t>圖」）</a:t>
            </a:r>
            <a:endParaRPr kumimoji="1" lang="en-US" altLang="zh-CN" dirty="0"/>
          </a:p>
          <a:p>
            <a:pPr marL="228600" indent="-228600">
              <a:buAutoNum type="arabicPeriod"/>
            </a:pPr>
            <a:r>
              <a:rPr kumimoji="1" lang="zh-TW" altLang="en-US" dirty="0"/>
              <a:t>誤差分析，得出圓柱近似的可靠度</a:t>
            </a:r>
            <a:endParaRPr kumimoji="1" lang="en-US" altLang="zh-TW" dirty="0"/>
          </a:p>
          <a:p>
            <a:pPr marL="228600" indent="-228600">
              <a:buAutoNum type="arabicPeriod"/>
            </a:pPr>
            <a:r>
              <a:rPr kumimoji="1" lang="zh-TW" altLang="en-US" dirty="0"/>
              <a:t>依據上述理由，提出</a:t>
            </a:r>
            <a:r>
              <a:rPr kumimoji="1" lang="en-US" altLang="zh-TW" dirty="0"/>
              <a:t> Guard ring </a:t>
            </a:r>
            <a:r>
              <a:rPr kumimoji="1" lang="zh-CN" altLang="en-US" dirty="0"/>
              <a:t>的保護理論依據與預測（</a:t>
            </a:r>
            <a:r>
              <a:rPr kumimoji="1" lang="en-US" altLang="zh-CN" dirty="0"/>
              <a:t>double hard breakdown</a:t>
            </a:r>
            <a:r>
              <a:rPr kumimoji="1" lang="zh-CN" altLang="en-US" dirty="0"/>
              <a:t>）</a:t>
            </a:r>
            <a:endParaRPr kumimoji="1" lang="en-US" altLang="zh-CN" dirty="0"/>
          </a:p>
          <a:p>
            <a:pPr marL="228600" indent="-228600">
              <a:buAutoNum type="arabicPeriod"/>
            </a:pPr>
            <a:r>
              <a:rPr kumimoji="1" lang="zh-CN" altLang="en-US" dirty="0"/>
              <a:t>提出</a:t>
            </a:r>
            <a:r>
              <a:rPr kumimoji="1" lang="zh-TW" altLang="en-US" dirty="0"/>
              <a:t> </a:t>
            </a:r>
            <a:r>
              <a:rPr kumimoji="1" lang="en-US" altLang="zh-TW" dirty="0"/>
              <a:t>GAPD </a:t>
            </a:r>
            <a:r>
              <a:rPr kumimoji="1" lang="zh-CN" altLang="en-US" dirty="0"/>
              <a:t>結構圖</a:t>
            </a:r>
            <a:endParaRPr kumimoji="1" lang="en-US" altLang="zh-CN" dirty="0"/>
          </a:p>
          <a:p>
            <a:pPr marL="228600" indent="-228600">
              <a:buAutoNum type="arabicPeriod"/>
            </a:pPr>
            <a:r>
              <a:rPr kumimoji="1" lang="zh-CN" altLang="en-US" dirty="0"/>
              <a:t>提出</a:t>
            </a:r>
            <a:r>
              <a:rPr kumimoji="1" lang="zh-TW" altLang="en-US" dirty="0"/>
              <a:t> </a:t>
            </a:r>
            <a:r>
              <a:rPr kumimoji="1" lang="en-US" altLang="zh-TW" dirty="0"/>
              <a:t>TCAD </a:t>
            </a:r>
            <a:r>
              <a:rPr kumimoji="1" lang="zh-CN" altLang="en-US" dirty="0"/>
              <a:t>模擬結果與理論數據比較圖（兩張，分別是）</a:t>
            </a:r>
            <a:endParaRPr kumimoji="1" lang="en-US" altLang="zh-CN" dirty="0"/>
          </a:p>
          <a:p>
            <a:pPr marL="228600" indent="-228600">
              <a:buAutoNum type="arabicPeriod"/>
            </a:pPr>
            <a:r>
              <a:rPr kumimoji="1" lang="zh-CN" altLang="en-US" dirty="0"/>
              <a:t>現象一：</a:t>
            </a:r>
            <a:r>
              <a:rPr kumimoji="1" lang="en-US" altLang="zh-CN" dirty="0"/>
              <a:t>double hard breakdown</a:t>
            </a:r>
            <a:r>
              <a:rPr kumimoji="1" lang="zh-CN" altLang="en-US" dirty="0"/>
              <a:t>（應該可再次使用圓柱模型預測，並得出結論）</a:t>
            </a:r>
            <a:endParaRPr kumimoji="1" lang="en-US" altLang="zh-CN" dirty="0"/>
          </a:p>
          <a:p>
            <a:pPr marL="228600" indent="-228600">
              <a:buAutoNum type="arabicPeriod"/>
            </a:pPr>
            <a:r>
              <a:rPr kumimoji="1" lang="zh-CN" altLang="en-US" dirty="0"/>
              <a:t>現象二：</a:t>
            </a:r>
            <a:r>
              <a:rPr kumimoji="1" lang="en-US" altLang="zh-CN" dirty="0"/>
              <a:t>soft breakdown</a:t>
            </a:r>
            <a:r>
              <a:rPr kumimoji="1" lang="zh-CN" altLang="en-US" dirty="0"/>
              <a:t>（拿多張同半徑但不同濃度的</a:t>
            </a:r>
            <a:r>
              <a:rPr kumimoji="1" lang="zh-TW" altLang="en-US" dirty="0"/>
              <a:t> </a:t>
            </a:r>
            <a:r>
              <a:rPr kumimoji="1" lang="en-US" altLang="zh-TW" dirty="0"/>
              <a:t>I-V </a:t>
            </a:r>
            <a:r>
              <a:rPr kumimoji="1" lang="zh-CN" altLang="en-US" dirty="0"/>
              <a:t>圖，標記出</a:t>
            </a:r>
            <a:r>
              <a:rPr kumimoji="1" lang="zh-TW" altLang="en-US" dirty="0"/>
              <a:t>平緩崩潰的現象，提出漏電流解釋，呈現電流強度分佈變化影片）</a:t>
            </a:r>
            <a:endParaRPr kumimoji="1" lang="en-US" altLang="zh-CN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D807F-2529-2D47-8529-C7BA42D9FA9C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79919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TW" dirty="0"/>
              <a:t>Van </a:t>
            </a:r>
            <a:r>
              <a:rPr lang="en" altLang="zh-TW" dirty="0" err="1"/>
              <a:t>Overstraeten</a:t>
            </a:r>
            <a:r>
              <a:rPr lang="en" altLang="zh-TW" dirty="0"/>
              <a:t> 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D807F-2529-2D47-8529-C7BA42D9FA9C}" type="slidenum">
              <a:rPr kumimoji="1" lang="zh-TW" altLang="en-US" smtClean="0"/>
              <a:t>14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10260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D807F-2529-2D47-8529-C7BA42D9FA9C}" type="slidenum">
              <a:rPr kumimoji="1" lang="zh-TW" altLang="en-US" smtClean="0"/>
              <a:t>27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0933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48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41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186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066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583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296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257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288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42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4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55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77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20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180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5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01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9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7/31/18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48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  <p:sldLayoutId id="214748391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5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8.png"/><Relationship Id="rId4" Type="http://schemas.openxmlformats.org/officeDocument/2006/relationships/image" Target="../media/image8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9.png"/><Relationship Id="rId4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0.png"/><Relationship Id="rId4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1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2.png"/><Relationship Id="rId4" Type="http://schemas.openxmlformats.org/officeDocument/2006/relationships/image" Target="../media/image8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624F2A-0AE5-4F46-8103-201D998CC4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TW" cap="none" dirty="0"/>
              <a:t>Breakdown Voltage Modeling</a:t>
            </a:r>
            <a:endParaRPr kumimoji="1" lang="zh-TW" altLang="en-US" cap="none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C65A00C-7305-F34F-AAA6-45AF261F2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6360" y="3809998"/>
            <a:ext cx="8637072" cy="1680876"/>
          </a:xfrm>
        </p:spPr>
        <p:txBody>
          <a:bodyPr/>
          <a:lstStyle/>
          <a:p>
            <a:pPr algn="l"/>
            <a:r>
              <a:rPr kumimoji="1" lang="en-US" altLang="zh-TW" cap="none" dirty="0"/>
              <a:t>Student : Ying-</a:t>
            </a:r>
            <a:r>
              <a:rPr kumimoji="1" lang="en-US" altLang="zh-TW" cap="none" dirty="0" err="1"/>
              <a:t>Lun</a:t>
            </a:r>
            <a:r>
              <a:rPr kumimoji="1" lang="en-US" altLang="zh-TW" cap="none" dirty="0"/>
              <a:t> Kao</a:t>
            </a:r>
          </a:p>
          <a:p>
            <a:pPr algn="l"/>
            <a:r>
              <a:rPr kumimoji="1" lang="en-US" altLang="zh-TW" cap="none" dirty="0"/>
              <a:t>Advisor : Dr. Hao-</a:t>
            </a:r>
            <a:r>
              <a:rPr kumimoji="1" lang="en-US" altLang="zh-TW" cap="none" dirty="0" err="1"/>
              <a:t>Hsiung</a:t>
            </a:r>
            <a:r>
              <a:rPr kumimoji="1" lang="en-US" altLang="zh-TW" cap="none" dirty="0"/>
              <a:t> Lin</a:t>
            </a:r>
          </a:p>
          <a:p>
            <a:pPr algn="l"/>
            <a:r>
              <a:rPr kumimoji="1" lang="en-US" altLang="zh-TW" cap="none" dirty="0"/>
              <a:t>Date : 107. 08. 03</a:t>
            </a:r>
            <a:endParaRPr kumimoji="1" lang="zh-TW" altLang="en-US" cap="none" dirty="0"/>
          </a:p>
        </p:txBody>
      </p:sp>
    </p:spTree>
    <p:extLst>
      <p:ext uri="{BB962C8B-B14F-4D97-AF65-F5344CB8AC3E}">
        <p14:creationId xmlns:p14="http://schemas.microsoft.com/office/powerpoint/2010/main" val="64262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B6708A-F770-274A-AACA-C9CAA5D3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Multiplication governing equation</a:t>
            </a:r>
            <a:endParaRPr kumimoji="1"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8E6C69DC-AB06-5B40-B586-6DC0425A62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0219441"/>
                  </p:ext>
                </p:extLst>
              </p:nvPr>
            </p:nvGraphicFramePr>
            <p:xfrm>
              <a:off x="997528" y="2743201"/>
              <a:ext cx="10224654" cy="131618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5042">
                      <a:extLst>
                        <a:ext uri="{9D8B030D-6E8A-4147-A177-3AD203B41FA5}">
                          <a16:colId xmlns:a16="http://schemas.microsoft.com/office/drawing/2014/main" val="4015772681"/>
                        </a:ext>
                      </a:extLst>
                    </a:gridCol>
                    <a:gridCol w="9340848">
                      <a:extLst>
                        <a:ext uri="{9D8B030D-6E8A-4147-A177-3AD203B41FA5}">
                          <a16:colId xmlns:a16="http://schemas.microsoft.com/office/drawing/2014/main" val="1898987729"/>
                        </a:ext>
                      </a:extLst>
                    </a:gridCol>
                    <a:gridCol w="498764">
                      <a:extLst>
                        <a:ext uri="{9D8B030D-6E8A-4147-A177-3AD203B41FA5}">
                          <a16:colId xmlns:a16="http://schemas.microsoft.com/office/drawing/2014/main" val="222167774"/>
                        </a:ext>
                      </a:extLst>
                    </a:gridCol>
                  </a:tblGrid>
                  <a:tr h="1316181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</m:d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sz="24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  <m:r>
                                      <a:rPr lang="en-US" altLang="zh-TW" sz="24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sz="2400" b="0" i="0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sz="24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sz="2400" b="0" i="0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sz="24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nary>
                                      <m:naryPr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altLang="zh-TW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sup>
                                      <m:e>
                                        <m:r>
                                          <a:rPr lang="en-US" altLang="zh-TW" sz="2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TW" sz="2400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sz="2400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  <m:r>
                                          <a:rPr lang="en-US" altLang="zh-TW" sz="2400" b="0" i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400" b="0" i="0" smtClean="0">
                                            <a:latin typeface="Cambria Math" panose="02040503050406030204" pitchFamily="18" charset="0"/>
                                          </a:rPr>
                                          <m:t>exp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𝑑𝑥</m:t>
                                        </m:r>
                                      </m:e>
                                    </m:nary>
                                  </m:num>
                                  <m:den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nary>
                                      <m:naryPr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altLang="zh-TW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sup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400" b="0" i="0" smtClean="0">
                                            <a:latin typeface="Cambria Math" panose="02040503050406030204" pitchFamily="18" charset="0"/>
                                          </a:rPr>
                                          <m:t>exp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nary>
                                              <m:naryPr>
                                                <m:ctrlPr>
                                                  <a:rPr lang="en-US" altLang="zh-TW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m:rPr>
                                                    <m:brk m:alnAt="23"/>
                                                  </m:rPr>
                                                  <a:rPr lang="en-US" altLang="zh-TW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altLang="zh-TW" sz="2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sup>
                                              <m:e>
                                                <m:d>
                                                  <m:dPr>
                                                    <m:begChr m:val="["/>
                                                    <m:endChr m:val="]"/>
                                                    <m:ctrlPr>
                                                      <a:rPr lang="en-US" altLang="zh-TW" sz="24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altLang="zh-TW" sz="24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𝛼</m:t>
                                                    </m:r>
                                                    <m:d>
                                                      <m:dPr>
                                                        <m:ctrlPr>
                                                          <a:rPr lang="en-US" altLang="zh-TW" sz="2400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US" altLang="zh-TW" sz="2400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𝑥</m:t>
                                                        </m:r>
                                                        <m:r>
                                                          <a:rPr lang="en-US" altLang="zh-TW" sz="2400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′</m:t>
                                                        </m:r>
                                                      </m:e>
                                                    </m:d>
                                                    <m:r>
                                                      <a:rPr lang="en-US" altLang="zh-TW" sz="24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−</m:t>
                                                    </m:r>
                                                    <m:r>
                                                      <a:rPr lang="en-US" altLang="zh-TW" sz="24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𝛽</m:t>
                                                    </m:r>
                                                    <m:d>
                                                      <m:dPr>
                                                        <m:ctrlPr>
                                                          <a:rPr lang="en-US" altLang="zh-TW" sz="2400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US" altLang="zh-TW" sz="2400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𝑥</m:t>
                                                        </m:r>
                                                        <m:r>
                                                          <a:rPr lang="en-US" altLang="zh-TW" sz="2400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′</m:t>
                                                        </m:r>
                                                      </m:e>
                                                    </m:d>
                                                  </m:e>
                                                </m:d>
                                                <m:r>
                                                  <a:rPr lang="en-US" altLang="zh-TW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𝑑𝑥</m:t>
                                                </m:r>
                                                <m:r>
                                                  <a:rPr lang="en-US" altLang="zh-TW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</m:nary>
                                          </m:e>
                                        </m:d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𝑑𝑥</m:t>
                                        </m:r>
                                      </m:e>
                                    </m:nary>
                                  </m:den>
                                </m:f>
                              </m:oMath>
                            </m:oMathPara>
                          </a14:m>
                          <a:endParaRPr lang="zh-TW" altLang="en-US" sz="2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4455123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8E6C69DC-AB06-5B40-B586-6DC0425A62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0219441"/>
                  </p:ext>
                </p:extLst>
              </p:nvPr>
            </p:nvGraphicFramePr>
            <p:xfrm>
              <a:off x="997528" y="2743201"/>
              <a:ext cx="10224654" cy="131618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5042">
                      <a:extLst>
                        <a:ext uri="{9D8B030D-6E8A-4147-A177-3AD203B41FA5}">
                          <a16:colId xmlns:a16="http://schemas.microsoft.com/office/drawing/2014/main" val="4015772681"/>
                        </a:ext>
                      </a:extLst>
                    </a:gridCol>
                    <a:gridCol w="9340848">
                      <a:extLst>
                        <a:ext uri="{9D8B030D-6E8A-4147-A177-3AD203B41FA5}">
                          <a16:colId xmlns:a16="http://schemas.microsoft.com/office/drawing/2014/main" val="1898987729"/>
                        </a:ext>
                      </a:extLst>
                    </a:gridCol>
                    <a:gridCol w="498764">
                      <a:extLst>
                        <a:ext uri="{9D8B030D-6E8A-4147-A177-3AD203B41FA5}">
                          <a16:colId xmlns:a16="http://schemas.microsoft.com/office/drawing/2014/main" val="222167774"/>
                        </a:ext>
                      </a:extLst>
                    </a:gridCol>
                  </a:tblGrid>
                  <a:tr h="1316181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71" t="-44231" r="-5156" b="-701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966667" t="-44231" r="2564" b="-701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45512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687FF125-269B-2443-B678-A3AC1EFF83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6259823"/>
                  </p:ext>
                </p:extLst>
              </p:nvPr>
            </p:nvGraphicFramePr>
            <p:xfrm>
              <a:off x="997528" y="4310132"/>
              <a:ext cx="10224655" cy="1317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1527">
                      <a:extLst>
                        <a:ext uri="{9D8B030D-6E8A-4147-A177-3AD203B41FA5}">
                          <a16:colId xmlns:a16="http://schemas.microsoft.com/office/drawing/2014/main" val="2379192686"/>
                        </a:ext>
                      </a:extLst>
                    </a:gridCol>
                    <a:gridCol w="9224363">
                      <a:extLst>
                        <a:ext uri="{9D8B030D-6E8A-4147-A177-3AD203B41FA5}">
                          <a16:colId xmlns:a16="http://schemas.microsoft.com/office/drawing/2014/main" val="699698691"/>
                        </a:ext>
                      </a:extLst>
                    </a:gridCol>
                    <a:gridCol w="498765">
                      <a:extLst>
                        <a:ext uri="{9D8B030D-6E8A-4147-A177-3AD203B41FA5}">
                          <a16:colId xmlns:a16="http://schemas.microsoft.com/office/drawing/2014/main" val="4209827862"/>
                        </a:ext>
                      </a:extLst>
                    </a:gridCol>
                  </a:tblGrid>
                  <a:tr h="1317600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TW" sz="24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sz="24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</m:d>
                                    <m:r>
                                      <a:rPr lang="en-US" altLang="zh-TW" sz="24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sz="2400" b="0" i="0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sz="24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nary>
                                      <m:naryPr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altLang="zh-TW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sup>
                                      <m:e>
                                        <m:r>
                                          <a:rPr lang="en-US" altLang="zh-TW" sz="2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TW" sz="2400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sz="2400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  <m:r>
                                          <a:rPr lang="en-US" altLang="zh-TW" sz="2400" b="0" i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400" b="0" i="0" smtClean="0">
                                            <a:latin typeface="Cambria Math" panose="02040503050406030204" pitchFamily="18" charset="0"/>
                                          </a:rPr>
                                          <m:t>exp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𝑑𝑥</m:t>
                                        </m:r>
                                      </m:e>
                                    </m:nary>
                                  </m:num>
                                  <m:den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nary>
                                      <m:naryPr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altLang="zh-TW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sup>
                                      <m:e>
                                        <m:r>
                                          <a:rPr lang="en-US" altLang="zh-TW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400" b="0" i="0" smtClean="0">
                                            <a:latin typeface="Cambria Math" panose="02040503050406030204" pitchFamily="18" charset="0"/>
                                          </a:rPr>
                                          <m:t>exp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nary>
                                              <m:naryPr>
                                                <m:ctrlPr>
                                                  <a:rPr lang="en-US" altLang="zh-TW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m:rPr>
                                                    <m:brk m:alnAt="23"/>
                                                  </m:rPr>
                                                  <a:rPr lang="en-US" altLang="zh-TW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altLang="zh-TW" sz="24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sup>
                                              <m:e>
                                                <m:d>
                                                  <m:dPr>
                                                    <m:begChr m:val="["/>
                                                    <m:endChr m:val="]"/>
                                                    <m:ctrlPr>
                                                      <a:rPr lang="en-US" altLang="zh-TW" sz="24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altLang="zh-TW" sz="24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𝛼</m:t>
                                                    </m:r>
                                                    <m:d>
                                                      <m:dPr>
                                                        <m:ctrlPr>
                                                          <a:rPr lang="en-US" altLang="zh-TW" sz="2400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US" altLang="zh-TW" sz="2400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𝑥</m:t>
                                                        </m:r>
                                                        <m:r>
                                                          <a:rPr lang="en-US" altLang="zh-TW" sz="2400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′</m:t>
                                                        </m:r>
                                                      </m:e>
                                                    </m:d>
                                                    <m:r>
                                                      <a:rPr lang="en-US" altLang="zh-TW" sz="24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−</m:t>
                                                    </m:r>
                                                    <m:r>
                                                      <a:rPr lang="en-US" altLang="zh-TW" sz="24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𝛽</m:t>
                                                    </m:r>
                                                    <m:d>
                                                      <m:dPr>
                                                        <m:ctrlPr>
                                                          <a:rPr lang="en-US" altLang="zh-TW" sz="2400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US" altLang="zh-TW" sz="2400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𝑥</m:t>
                                                        </m:r>
                                                        <m:r>
                                                          <a:rPr lang="en-US" altLang="zh-TW" sz="2400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′</m:t>
                                                        </m:r>
                                                      </m:e>
                                                    </m:d>
                                                  </m:e>
                                                </m:d>
                                                <m:r>
                                                  <a:rPr lang="en-US" altLang="zh-TW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𝑑𝑥</m:t>
                                                </m:r>
                                                <m:r>
                                                  <a:rPr lang="en-US" altLang="zh-TW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</m:nary>
                                          </m:e>
                                        </m:d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𝑑𝑥</m:t>
                                        </m:r>
                                      </m:e>
                                    </m:nary>
                                  </m:den>
                                </m:f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TW" sz="2400" smtClean="0"/>
                                    </m:ctrlPr>
                                  </m:dPr>
                                  <m:e>
                                    <m:r>
                                      <a:rPr lang="en-US" altLang="zh-TW" sz="2400" b="0" i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854802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687FF125-269B-2443-B678-A3AC1EFF83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6259823"/>
                  </p:ext>
                </p:extLst>
              </p:nvPr>
            </p:nvGraphicFramePr>
            <p:xfrm>
              <a:off x="997528" y="4310132"/>
              <a:ext cx="10224655" cy="1317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1527">
                      <a:extLst>
                        <a:ext uri="{9D8B030D-6E8A-4147-A177-3AD203B41FA5}">
                          <a16:colId xmlns:a16="http://schemas.microsoft.com/office/drawing/2014/main" val="2379192686"/>
                        </a:ext>
                      </a:extLst>
                    </a:gridCol>
                    <a:gridCol w="9224363">
                      <a:extLst>
                        <a:ext uri="{9D8B030D-6E8A-4147-A177-3AD203B41FA5}">
                          <a16:colId xmlns:a16="http://schemas.microsoft.com/office/drawing/2014/main" val="699698691"/>
                        </a:ext>
                      </a:extLst>
                    </a:gridCol>
                    <a:gridCol w="498765">
                      <a:extLst>
                        <a:ext uri="{9D8B030D-6E8A-4147-A177-3AD203B41FA5}">
                          <a16:colId xmlns:a16="http://schemas.microsoft.com/office/drawing/2014/main" val="4209827862"/>
                        </a:ext>
                      </a:extLst>
                    </a:gridCol>
                  </a:tblGrid>
                  <a:tr h="1317600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502" t="-43810" r="-5227" b="-6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66667" t="-43810" r="2564" b="-6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54802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文字方塊 6">
            <a:extLst>
              <a:ext uri="{FF2B5EF4-FFF2-40B4-BE49-F238E27FC236}">
                <a16:creationId xmlns:a16="http://schemas.microsoft.com/office/drawing/2014/main" id="{9845C7ED-2091-BA46-9081-1737D25852F3}"/>
              </a:ext>
            </a:extLst>
          </p:cNvPr>
          <p:cNvSpPr txBox="1"/>
          <p:nvPr/>
        </p:nvSpPr>
        <p:spPr>
          <a:xfrm>
            <a:off x="7793470" y="493394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err="1"/>
              <a:t>Stillman</a:t>
            </a:r>
            <a:r>
              <a:rPr kumimoji="1" lang="en-US" altLang="zh-TW" dirty="0"/>
              <a:t> et al., (1977), </a:t>
            </a:r>
            <a:r>
              <a:rPr kumimoji="1" lang="en-US" altLang="zh-TW" dirty="0" err="1"/>
              <a:t>Capasso</a:t>
            </a:r>
            <a:r>
              <a:rPr kumimoji="1" lang="en-US" altLang="zh-TW" dirty="0"/>
              <a:t> (1985)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7525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B6708A-F770-274A-AACA-C9CAA5D35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kumimoji="1" lang="en-US" altLang="zh-TW" dirty="0"/>
              <a:t>Multiplication governing equation</a:t>
            </a:r>
            <a:endParaRPr kumimoji="1"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4" name="表格 33">
                <a:extLst>
                  <a:ext uri="{FF2B5EF4-FFF2-40B4-BE49-F238E27FC236}">
                    <a16:creationId xmlns:a16="http://schemas.microsoft.com/office/drawing/2014/main" id="{023EB876-3D7E-B44A-A37D-ADE594E290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5280823"/>
                  </p:ext>
                </p:extLst>
              </p:nvPr>
            </p:nvGraphicFramePr>
            <p:xfrm>
              <a:off x="1008529" y="4974385"/>
              <a:ext cx="10286998" cy="98836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4585">
                      <a:extLst>
                        <a:ext uri="{9D8B030D-6E8A-4147-A177-3AD203B41FA5}">
                          <a16:colId xmlns:a16="http://schemas.microsoft.com/office/drawing/2014/main" val="2379192686"/>
                        </a:ext>
                      </a:extLst>
                    </a:gridCol>
                    <a:gridCol w="9023912">
                      <a:extLst>
                        <a:ext uri="{9D8B030D-6E8A-4147-A177-3AD203B41FA5}">
                          <a16:colId xmlns:a16="http://schemas.microsoft.com/office/drawing/2014/main" val="699698691"/>
                        </a:ext>
                      </a:extLst>
                    </a:gridCol>
                    <a:gridCol w="758501">
                      <a:extLst>
                        <a:ext uri="{9D8B030D-6E8A-4147-A177-3AD203B41FA5}">
                          <a16:colId xmlns:a16="http://schemas.microsoft.com/office/drawing/2014/main" val="4209827862"/>
                        </a:ext>
                      </a:extLst>
                    </a:gridCol>
                  </a:tblGrid>
                  <a:tr h="988367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≡</m:t>
                                </m:r>
                                <m:f>
                                  <m:f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TW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TW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𝐽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TW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</m:t>
                                    </m:r>
                                    <m:nary>
                                      <m:naryPr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sup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400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exp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nary>
                                              <m:naryPr>
                                                <m:ctrlPr>
                                                  <a:rPr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m:rPr>
                                                    <m:brk m:alnAt="23"/>
                                                  </m:rPr>
                                                  <a:rPr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sup>
                                              <m:e>
                                                <m:d>
                                                  <m:dPr>
                                                    <m:begChr m:val="["/>
                                                    <m:endChr m:val="]"/>
                                                    <m:ctrlPr>
                                                      <a:rPr lang="en-US" altLang="zh-TW" sz="24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altLang="zh-TW" sz="24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𝛼</m:t>
                                                    </m:r>
                                                    <m:d>
                                                      <m:dPr>
                                                        <m:ctrlPr>
                                                          <a:rPr lang="en-US" altLang="zh-TW" sz="2400" b="0" i="1" smtClean="0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US" altLang="zh-TW" sz="2400" b="0" i="1" smtClean="0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𝑥</m:t>
                                                        </m:r>
                                                        <m:r>
                                                          <a:rPr lang="en-US" altLang="zh-TW" sz="2400" b="0" i="1" smtClean="0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′</m:t>
                                                        </m:r>
                                                      </m:e>
                                                    </m:d>
                                                    <m:r>
                                                      <a:rPr lang="en-US" altLang="zh-TW" sz="24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−</m:t>
                                                    </m:r>
                                                    <m:r>
                                                      <a:rPr lang="en-US" altLang="zh-TW" sz="24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𝛽</m:t>
                                                    </m:r>
                                                    <m:d>
                                                      <m:dPr>
                                                        <m:ctrlPr>
                                                          <a:rPr lang="en-US" altLang="zh-TW" sz="2400" b="0" i="1" smtClean="0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US" altLang="zh-TW" sz="2400" b="0" i="1" smtClean="0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𝑥</m:t>
                                                        </m:r>
                                                        <m:r>
                                                          <a:rPr lang="en-US" altLang="zh-TW" sz="2400" b="0" i="1" smtClean="0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′</m:t>
                                                        </m:r>
                                                      </m:e>
                                                    </m:d>
                                                  </m:e>
                                                </m:d>
                                              </m:e>
                                            </m:nary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𝑑𝑥</m:t>
                                            </m:r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e>
                                        </m:d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𝑑𝑥</m:t>
                                        </m:r>
                                      </m:e>
                                    </m:nary>
                                  </m:den>
                                </m:f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TW" sz="2400" smtClean="0"/>
                                    </m:ctrlPr>
                                  </m:dPr>
                                  <m:e>
                                    <m:r>
                                      <a:rPr lang="en-US" altLang="zh-TW" sz="2400" b="0" i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854802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4" name="表格 33">
                <a:extLst>
                  <a:ext uri="{FF2B5EF4-FFF2-40B4-BE49-F238E27FC236}">
                    <a16:creationId xmlns:a16="http://schemas.microsoft.com/office/drawing/2014/main" id="{023EB876-3D7E-B44A-A37D-ADE594E290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5280823"/>
                  </p:ext>
                </p:extLst>
              </p:nvPr>
            </p:nvGraphicFramePr>
            <p:xfrm>
              <a:off x="1008529" y="4974385"/>
              <a:ext cx="10286998" cy="98836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4585">
                      <a:extLst>
                        <a:ext uri="{9D8B030D-6E8A-4147-A177-3AD203B41FA5}">
                          <a16:colId xmlns:a16="http://schemas.microsoft.com/office/drawing/2014/main" val="2379192686"/>
                        </a:ext>
                      </a:extLst>
                    </a:gridCol>
                    <a:gridCol w="9023912">
                      <a:extLst>
                        <a:ext uri="{9D8B030D-6E8A-4147-A177-3AD203B41FA5}">
                          <a16:colId xmlns:a16="http://schemas.microsoft.com/office/drawing/2014/main" val="699698691"/>
                        </a:ext>
                      </a:extLst>
                    </a:gridCol>
                    <a:gridCol w="758501">
                      <a:extLst>
                        <a:ext uri="{9D8B030D-6E8A-4147-A177-3AD203B41FA5}">
                          <a16:colId xmlns:a16="http://schemas.microsoft.com/office/drawing/2014/main" val="4209827862"/>
                        </a:ext>
                      </a:extLst>
                    </a:gridCol>
                  </a:tblGrid>
                  <a:tr h="988367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626" t="-26582" r="-8298" b="-105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51667" t="-26582" r="1667" b="-1050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548029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77A33AA-BFCB-5C42-8C06-54A5747900C5}"/>
              </a:ext>
            </a:extLst>
          </p:cNvPr>
          <p:cNvCxnSpPr/>
          <p:nvPr/>
        </p:nvCxnSpPr>
        <p:spPr>
          <a:xfrm>
            <a:off x="5402392" y="4046094"/>
            <a:ext cx="0" cy="3499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EAAE5F43-AC5C-E44F-8DE2-97906FA2563B}"/>
              </a:ext>
            </a:extLst>
          </p:cNvPr>
          <p:cNvCxnSpPr/>
          <p:nvPr/>
        </p:nvCxnSpPr>
        <p:spPr>
          <a:xfrm>
            <a:off x="9675237" y="4040449"/>
            <a:ext cx="0" cy="3499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27693D35-D68C-6044-BC4A-C173C3DC9F80}"/>
                  </a:ext>
                </a:extLst>
              </p:cNvPr>
              <p:cNvSpPr txBox="1"/>
              <p:nvPr/>
            </p:nvSpPr>
            <p:spPr>
              <a:xfrm>
                <a:off x="5001192" y="4396049"/>
                <a:ext cx="8023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27693D35-D68C-6044-BC4A-C173C3DC9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192" y="4396049"/>
                <a:ext cx="80239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C124A342-8ACD-544D-A2EB-4E7720F949D0}"/>
                  </a:ext>
                </a:extLst>
              </p:cNvPr>
              <p:cNvSpPr txBox="1"/>
              <p:nvPr/>
            </p:nvSpPr>
            <p:spPr>
              <a:xfrm>
                <a:off x="9274037" y="4391319"/>
                <a:ext cx="850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C124A342-8ACD-544D-A2EB-4E7720F94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037" y="4391319"/>
                <a:ext cx="85081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FCE10460-734F-2A40-A159-C6EF81E0E879}"/>
              </a:ext>
            </a:extLst>
          </p:cNvPr>
          <p:cNvCxnSpPr/>
          <p:nvPr/>
        </p:nvCxnSpPr>
        <p:spPr>
          <a:xfrm flipV="1">
            <a:off x="5402392" y="2917199"/>
            <a:ext cx="0" cy="112325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B30DF660-4ABF-BE4E-84D6-B80D2528823E}"/>
              </a:ext>
            </a:extLst>
          </p:cNvPr>
          <p:cNvCxnSpPr/>
          <p:nvPr/>
        </p:nvCxnSpPr>
        <p:spPr>
          <a:xfrm flipV="1">
            <a:off x="9675237" y="2917199"/>
            <a:ext cx="0" cy="112325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直線箭頭接點 45">
            <a:extLst>
              <a:ext uri="{FF2B5EF4-FFF2-40B4-BE49-F238E27FC236}">
                <a16:creationId xmlns:a16="http://schemas.microsoft.com/office/drawing/2014/main" id="{BEAA0392-54C3-F046-B365-A0010B90063A}"/>
              </a:ext>
            </a:extLst>
          </p:cNvPr>
          <p:cNvCxnSpPr>
            <a:cxnSpLocks/>
          </p:cNvCxnSpPr>
          <p:nvPr/>
        </p:nvCxnSpPr>
        <p:spPr>
          <a:xfrm flipH="1">
            <a:off x="6919136" y="3447488"/>
            <a:ext cx="758284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直線箭頭接點 46">
            <a:extLst>
              <a:ext uri="{FF2B5EF4-FFF2-40B4-BE49-F238E27FC236}">
                <a16:creationId xmlns:a16="http://schemas.microsoft.com/office/drawing/2014/main" id="{1F746D74-51A4-1442-BF98-0089FFD440D7}"/>
              </a:ext>
            </a:extLst>
          </p:cNvPr>
          <p:cNvCxnSpPr>
            <a:cxnSpLocks/>
          </p:cNvCxnSpPr>
          <p:nvPr/>
        </p:nvCxnSpPr>
        <p:spPr>
          <a:xfrm flipH="1">
            <a:off x="6919136" y="3610709"/>
            <a:ext cx="758284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C2A08CFC-5C32-C443-A165-F5017CE40F94}"/>
                  </a:ext>
                </a:extLst>
              </p:cNvPr>
              <p:cNvSpPr txBox="1"/>
              <p:nvPr/>
            </p:nvSpPr>
            <p:spPr>
              <a:xfrm>
                <a:off x="7149299" y="3078364"/>
                <a:ext cx="395685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C2A08CFC-5C32-C443-A165-F5017CE40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299" y="3078364"/>
                <a:ext cx="395685" cy="4029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線箭頭接點 48">
            <a:extLst>
              <a:ext uri="{FF2B5EF4-FFF2-40B4-BE49-F238E27FC236}">
                <a16:creationId xmlns:a16="http://schemas.microsoft.com/office/drawing/2014/main" id="{1B846375-A607-BE4A-AFD0-C639C4288152}"/>
              </a:ext>
            </a:extLst>
          </p:cNvPr>
          <p:cNvCxnSpPr/>
          <p:nvPr/>
        </p:nvCxnSpPr>
        <p:spPr>
          <a:xfrm>
            <a:off x="5142748" y="4207645"/>
            <a:ext cx="50009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93DBA52D-8A4E-C54B-A92A-83CD4C560129}"/>
              </a:ext>
            </a:extLst>
          </p:cNvPr>
          <p:cNvSpPr txBox="1"/>
          <p:nvPr/>
        </p:nvSpPr>
        <p:spPr>
          <a:xfrm>
            <a:off x="2064927" y="3052738"/>
            <a:ext cx="1963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dirty="0"/>
              <a:t>Assumptions:</a:t>
            </a:r>
            <a:endParaRPr kumimoji="1" lang="zh-TW" alt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24D811ED-B2A1-F74F-8815-373B540E86EE}"/>
                  </a:ext>
                </a:extLst>
              </p:cNvPr>
              <p:cNvSpPr txBox="1"/>
              <p:nvPr/>
            </p:nvSpPr>
            <p:spPr>
              <a:xfrm>
                <a:off x="2337979" y="3668745"/>
                <a:ext cx="14674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zh-TW" altLang="en-US" sz="2400" dirty="0"/>
              </a:p>
            </p:txBody>
          </p:sp>
        </mc:Choice>
        <mc:Fallback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24D811ED-B2A1-F74F-8815-373B540E8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979" y="3668745"/>
                <a:ext cx="146745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直線箭頭接點 63">
            <a:extLst>
              <a:ext uri="{FF2B5EF4-FFF2-40B4-BE49-F238E27FC236}">
                <a16:creationId xmlns:a16="http://schemas.microsoft.com/office/drawing/2014/main" id="{98C501AC-6005-824A-955E-E23C54803457}"/>
              </a:ext>
            </a:extLst>
          </p:cNvPr>
          <p:cNvCxnSpPr>
            <a:cxnSpLocks/>
          </p:cNvCxnSpPr>
          <p:nvPr/>
        </p:nvCxnSpPr>
        <p:spPr>
          <a:xfrm flipH="1">
            <a:off x="9687818" y="3490021"/>
            <a:ext cx="758284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直線箭頭接點 64">
            <a:extLst>
              <a:ext uri="{FF2B5EF4-FFF2-40B4-BE49-F238E27FC236}">
                <a16:creationId xmlns:a16="http://schemas.microsoft.com/office/drawing/2014/main" id="{B8D20FB0-E79C-E84B-9F16-F44DA5FB8A81}"/>
              </a:ext>
            </a:extLst>
          </p:cNvPr>
          <p:cNvCxnSpPr>
            <a:cxnSpLocks/>
          </p:cNvCxnSpPr>
          <p:nvPr/>
        </p:nvCxnSpPr>
        <p:spPr>
          <a:xfrm flipH="1">
            <a:off x="4675789" y="4207464"/>
            <a:ext cx="741353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A76AE516-F584-E543-A957-612C7C147B20}"/>
                  </a:ext>
                </a:extLst>
              </p:cNvPr>
              <p:cNvSpPr txBox="1"/>
              <p:nvPr/>
            </p:nvSpPr>
            <p:spPr>
              <a:xfrm>
                <a:off x="4675789" y="3788553"/>
                <a:ext cx="7582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A76AE516-F584-E543-A957-612C7C14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789" y="3788553"/>
                <a:ext cx="758285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文字方塊 66">
                <a:extLst>
                  <a:ext uri="{FF2B5EF4-FFF2-40B4-BE49-F238E27FC236}">
                    <a16:creationId xmlns:a16="http://schemas.microsoft.com/office/drawing/2014/main" id="{9D3BC02D-C227-C940-AF10-FCC402126522}"/>
                  </a:ext>
                </a:extLst>
              </p:cNvPr>
              <p:cNvSpPr txBox="1"/>
              <p:nvPr/>
            </p:nvSpPr>
            <p:spPr>
              <a:xfrm>
                <a:off x="9669022" y="3085086"/>
                <a:ext cx="8066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67" name="文字方塊 66">
                <a:extLst>
                  <a:ext uri="{FF2B5EF4-FFF2-40B4-BE49-F238E27FC236}">
                    <a16:creationId xmlns:a16="http://schemas.microsoft.com/office/drawing/2014/main" id="{9D3BC02D-C227-C940-AF10-FCC402126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9022" y="3085086"/>
                <a:ext cx="806695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手繪多邊形 67">
            <a:extLst>
              <a:ext uri="{FF2B5EF4-FFF2-40B4-BE49-F238E27FC236}">
                <a16:creationId xmlns:a16="http://schemas.microsoft.com/office/drawing/2014/main" id="{6AAEFAA6-CD13-294C-A101-06EC9CB61759}"/>
              </a:ext>
            </a:extLst>
          </p:cNvPr>
          <p:cNvSpPr/>
          <p:nvPr/>
        </p:nvSpPr>
        <p:spPr>
          <a:xfrm>
            <a:off x="5402392" y="3497782"/>
            <a:ext cx="4283242" cy="709863"/>
          </a:xfrm>
          <a:custGeom>
            <a:avLst/>
            <a:gdLst>
              <a:gd name="connsiteX0" fmla="*/ 0 w 4283242"/>
              <a:gd name="connsiteY0" fmla="*/ 709863 h 709863"/>
              <a:gd name="connsiteX1" fmla="*/ 1317458 w 4283242"/>
              <a:gd name="connsiteY1" fmla="*/ 553453 h 709863"/>
              <a:gd name="connsiteX2" fmla="*/ 3110163 w 4283242"/>
              <a:gd name="connsiteY2" fmla="*/ 138363 h 709863"/>
              <a:gd name="connsiteX3" fmla="*/ 4283242 w 4283242"/>
              <a:gd name="connsiteY3" fmla="*/ 0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3242" h="709863">
                <a:moveTo>
                  <a:pt x="0" y="709863"/>
                </a:moveTo>
                <a:cubicBezTo>
                  <a:pt x="399549" y="679283"/>
                  <a:pt x="799098" y="648703"/>
                  <a:pt x="1317458" y="553453"/>
                </a:cubicBezTo>
                <a:cubicBezTo>
                  <a:pt x="1835818" y="458203"/>
                  <a:pt x="2615866" y="230605"/>
                  <a:pt x="3110163" y="138363"/>
                </a:cubicBezTo>
                <a:cubicBezTo>
                  <a:pt x="3604460" y="46121"/>
                  <a:pt x="3943851" y="23060"/>
                  <a:pt x="4283242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3" name="橢圓 72">
            <a:extLst>
              <a:ext uri="{FF2B5EF4-FFF2-40B4-BE49-F238E27FC236}">
                <a16:creationId xmlns:a16="http://schemas.microsoft.com/office/drawing/2014/main" id="{7512DDBF-11C3-8C4C-8113-8B3D868753C3}"/>
              </a:ext>
            </a:extLst>
          </p:cNvPr>
          <p:cNvSpPr/>
          <p:nvPr/>
        </p:nvSpPr>
        <p:spPr>
          <a:xfrm>
            <a:off x="5630208" y="3789511"/>
            <a:ext cx="192638" cy="1816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74" name="直線箭頭接點 73">
            <a:extLst>
              <a:ext uri="{FF2B5EF4-FFF2-40B4-BE49-F238E27FC236}">
                <a16:creationId xmlns:a16="http://schemas.microsoft.com/office/drawing/2014/main" id="{4ED8754B-5EE0-6D42-94D7-46359BC5C2F3}"/>
              </a:ext>
            </a:extLst>
          </p:cNvPr>
          <p:cNvCxnSpPr>
            <a:cxnSpLocks/>
          </p:cNvCxnSpPr>
          <p:nvPr/>
        </p:nvCxnSpPr>
        <p:spPr>
          <a:xfrm>
            <a:off x="5745512" y="3887182"/>
            <a:ext cx="471283" cy="79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999B48FC-8088-174D-B3DE-B65F15046E4D}"/>
                  </a:ext>
                </a:extLst>
              </p:cNvPr>
              <p:cNvSpPr txBox="1"/>
              <p:nvPr/>
            </p:nvSpPr>
            <p:spPr>
              <a:xfrm>
                <a:off x="5730705" y="3516904"/>
                <a:ext cx="4753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999B48FC-8088-174D-B3DE-B65F15046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705" y="3516904"/>
                <a:ext cx="47532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EA4958A1-092B-C54C-92BC-3261E9A1D069}"/>
                  </a:ext>
                </a:extLst>
              </p:cNvPr>
              <p:cNvSpPr txBox="1"/>
              <p:nvPr/>
            </p:nvSpPr>
            <p:spPr>
              <a:xfrm>
                <a:off x="2315964" y="4175021"/>
                <a:ext cx="1624868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zh-TW" altLang="en-US" sz="2400" dirty="0"/>
              </a:p>
            </p:txBody>
          </p:sp>
        </mc:Choice>
        <mc:Fallback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EA4958A1-092B-C54C-92BC-3261E9A1D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964" y="4175021"/>
                <a:ext cx="1624868" cy="490199"/>
              </a:xfrm>
              <a:prstGeom prst="rect">
                <a:avLst/>
              </a:prstGeom>
              <a:blipFill>
                <a:blip r:embed="rId10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文字方塊 77">
            <a:extLst>
              <a:ext uri="{FF2B5EF4-FFF2-40B4-BE49-F238E27FC236}">
                <a16:creationId xmlns:a16="http://schemas.microsoft.com/office/drawing/2014/main" id="{75BB9313-CB78-E04C-8383-BAAFCDF1FBCB}"/>
              </a:ext>
            </a:extLst>
          </p:cNvPr>
          <p:cNvSpPr txBox="1"/>
          <p:nvPr/>
        </p:nvSpPr>
        <p:spPr>
          <a:xfrm>
            <a:off x="7793470" y="493394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err="1"/>
              <a:t>Stillman</a:t>
            </a:r>
            <a:r>
              <a:rPr kumimoji="1" lang="en-US" altLang="zh-TW" dirty="0"/>
              <a:t> et al., (1977), </a:t>
            </a:r>
            <a:r>
              <a:rPr kumimoji="1" lang="en-US" altLang="zh-TW" dirty="0" err="1"/>
              <a:t>Capasso</a:t>
            </a:r>
            <a:r>
              <a:rPr kumimoji="1" lang="en-US" altLang="zh-TW" dirty="0"/>
              <a:t> (1985)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6652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B6708A-F770-274A-AACA-C9CAA5D35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kumimoji="1" lang="en-US" altLang="zh-TW" dirty="0"/>
              <a:t>Multiplication governing equation</a:t>
            </a:r>
            <a:endParaRPr kumimoji="1" lang="zh-TW" altLang="en-US" dirty="0"/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F82F2B87-FC5D-0A45-BEA4-975FA4EDFEA9}"/>
              </a:ext>
            </a:extLst>
          </p:cNvPr>
          <p:cNvCxnSpPr/>
          <p:nvPr/>
        </p:nvCxnSpPr>
        <p:spPr>
          <a:xfrm>
            <a:off x="5402392" y="4046094"/>
            <a:ext cx="0" cy="3499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5A2284A-262B-E54D-A2B9-F90703F3CCFD}"/>
              </a:ext>
            </a:extLst>
          </p:cNvPr>
          <p:cNvCxnSpPr/>
          <p:nvPr/>
        </p:nvCxnSpPr>
        <p:spPr>
          <a:xfrm>
            <a:off x="9675237" y="4040449"/>
            <a:ext cx="0" cy="3499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A2132A75-81F5-5044-BC34-E4FF0A8C46F8}"/>
                  </a:ext>
                </a:extLst>
              </p:cNvPr>
              <p:cNvSpPr txBox="1"/>
              <p:nvPr/>
            </p:nvSpPr>
            <p:spPr>
              <a:xfrm>
                <a:off x="5001192" y="4396049"/>
                <a:ext cx="8023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A2132A75-81F5-5044-BC34-E4FF0A8C4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192" y="4396049"/>
                <a:ext cx="80239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0580ED39-CE8E-A94D-A8D9-B26F25A99C96}"/>
                  </a:ext>
                </a:extLst>
              </p:cNvPr>
              <p:cNvSpPr txBox="1"/>
              <p:nvPr/>
            </p:nvSpPr>
            <p:spPr>
              <a:xfrm>
                <a:off x="9274037" y="4391319"/>
                <a:ext cx="850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0580ED39-CE8E-A94D-A8D9-B26F25A99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037" y="4391319"/>
                <a:ext cx="85081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925F83CB-4106-3046-A8AC-E9B58362CBD6}"/>
              </a:ext>
            </a:extLst>
          </p:cNvPr>
          <p:cNvCxnSpPr/>
          <p:nvPr/>
        </p:nvCxnSpPr>
        <p:spPr>
          <a:xfrm flipV="1">
            <a:off x="5402392" y="2917199"/>
            <a:ext cx="0" cy="112325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52AD3EB9-E07D-344B-A62F-124F915687D9}"/>
              </a:ext>
            </a:extLst>
          </p:cNvPr>
          <p:cNvCxnSpPr/>
          <p:nvPr/>
        </p:nvCxnSpPr>
        <p:spPr>
          <a:xfrm flipV="1">
            <a:off x="9675237" y="2917199"/>
            <a:ext cx="0" cy="112325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F9E1B4E1-B5C4-BA46-AE2E-222BC7F3AF94}"/>
                  </a:ext>
                </a:extLst>
              </p:cNvPr>
              <p:cNvSpPr txBox="1"/>
              <p:nvPr/>
            </p:nvSpPr>
            <p:spPr>
              <a:xfrm>
                <a:off x="9700813" y="3625141"/>
                <a:ext cx="802656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F9E1B4E1-B5C4-BA46-AE2E-222BC7F3A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0813" y="3625141"/>
                <a:ext cx="802656" cy="390748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線箭頭接點 36">
            <a:extLst>
              <a:ext uri="{FF2B5EF4-FFF2-40B4-BE49-F238E27FC236}">
                <a16:creationId xmlns:a16="http://schemas.microsoft.com/office/drawing/2014/main" id="{79158596-3F9C-5143-A809-FC39B6856D56}"/>
              </a:ext>
            </a:extLst>
          </p:cNvPr>
          <p:cNvCxnSpPr>
            <a:cxnSpLocks/>
          </p:cNvCxnSpPr>
          <p:nvPr/>
        </p:nvCxnSpPr>
        <p:spPr>
          <a:xfrm flipH="1">
            <a:off x="9675237" y="4041180"/>
            <a:ext cx="75828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直線箭頭接點 50">
            <a:extLst>
              <a:ext uri="{FF2B5EF4-FFF2-40B4-BE49-F238E27FC236}">
                <a16:creationId xmlns:a16="http://schemas.microsoft.com/office/drawing/2014/main" id="{47A70B58-9CD2-DB47-A7E3-531DDC73C786}"/>
              </a:ext>
            </a:extLst>
          </p:cNvPr>
          <p:cNvCxnSpPr>
            <a:cxnSpLocks/>
          </p:cNvCxnSpPr>
          <p:nvPr/>
        </p:nvCxnSpPr>
        <p:spPr>
          <a:xfrm flipH="1">
            <a:off x="8488946" y="3515280"/>
            <a:ext cx="758284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直線箭頭接點 51">
            <a:extLst>
              <a:ext uri="{FF2B5EF4-FFF2-40B4-BE49-F238E27FC236}">
                <a16:creationId xmlns:a16="http://schemas.microsoft.com/office/drawing/2014/main" id="{BD8BEA8F-5DB0-A34F-AD2E-DCC0F96D0292}"/>
              </a:ext>
            </a:extLst>
          </p:cNvPr>
          <p:cNvCxnSpPr>
            <a:cxnSpLocks/>
          </p:cNvCxnSpPr>
          <p:nvPr/>
        </p:nvCxnSpPr>
        <p:spPr>
          <a:xfrm flipH="1">
            <a:off x="8488946" y="3678501"/>
            <a:ext cx="758284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C5148150-76AC-5D4E-B25C-A59B77E349F3}"/>
                  </a:ext>
                </a:extLst>
              </p:cNvPr>
              <p:cNvSpPr txBox="1"/>
              <p:nvPr/>
            </p:nvSpPr>
            <p:spPr>
              <a:xfrm>
                <a:off x="8719109" y="3146156"/>
                <a:ext cx="395685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C5148150-76AC-5D4E-B25C-A59B77E34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109" y="3146156"/>
                <a:ext cx="395685" cy="4029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線箭頭接點 56">
            <a:extLst>
              <a:ext uri="{FF2B5EF4-FFF2-40B4-BE49-F238E27FC236}">
                <a16:creationId xmlns:a16="http://schemas.microsoft.com/office/drawing/2014/main" id="{12E6CAC1-F416-A74B-8480-1A45726FA807}"/>
              </a:ext>
            </a:extLst>
          </p:cNvPr>
          <p:cNvCxnSpPr/>
          <p:nvPr/>
        </p:nvCxnSpPr>
        <p:spPr>
          <a:xfrm>
            <a:off x="5142748" y="4207645"/>
            <a:ext cx="50009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直線箭頭接點 59">
            <a:extLst>
              <a:ext uri="{FF2B5EF4-FFF2-40B4-BE49-F238E27FC236}">
                <a16:creationId xmlns:a16="http://schemas.microsoft.com/office/drawing/2014/main" id="{D70B1EF7-E0A6-C74D-B73A-68724A80AA04}"/>
              </a:ext>
            </a:extLst>
          </p:cNvPr>
          <p:cNvCxnSpPr>
            <a:cxnSpLocks/>
          </p:cNvCxnSpPr>
          <p:nvPr/>
        </p:nvCxnSpPr>
        <p:spPr>
          <a:xfrm flipH="1">
            <a:off x="4650023" y="3293459"/>
            <a:ext cx="75828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CADF252D-5B86-C940-A720-E96D94BAB6D7}"/>
                  </a:ext>
                </a:extLst>
              </p:cNvPr>
              <p:cNvSpPr txBox="1"/>
              <p:nvPr/>
            </p:nvSpPr>
            <p:spPr>
              <a:xfrm>
                <a:off x="4650023" y="2877420"/>
                <a:ext cx="754244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CADF252D-5B86-C940-A720-E96D94BAB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023" y="2877420"/>
                <a:ext cx="754244" cy="390748"/>
              </a:xfrm>
              <a:prstGeom prst="rect">
                <a:avLst/>
              </a:prstGeom>
              <a:blipFill>
                <a:blip r:embed="rId6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手繪多邊形 68">
            <a:extLst>
              <a:ext uri="{FF2B5EF4-FFF2-40B4-BE49-F238E27FC236}">
                <a16:creationId xmlns:a16="http://schemas.microsoft.com/office/drawing/2014/main" id="{1B40DC90-1F33-394B-B346-41E65820A243}"/>
              </a:ext>
            </a:extLst>
          </p:cNvPr>
          <p:cNvSpPr/>
          <p:nvPr/>
        </p:nvSpPr>
        <p:spPr>
          <a:xfrm flipH="1">
            <a:off x="5393109" y="3294862"/>
            <a:ext cx="4279943" cy="744459"/>
          </a:xfrm>
          <a:custGeom>
            <a:avLst/>
            <a:gdLst>
              <a:gd name="connsiteX0" fmla="*/ 0 w 4283242"/>
              <a:gd name="connsiteY0" fmla="*/ 709863 h 709863"/>
              <a:gd name="connsiteX1" fmla="*/ 1317458 w 4283242"/>
              <a:gd name="connsiteY1" fmla="*/ 553453 h 709863"/>
              <a:gd name="connsiteX2" fmla="*/ 3110163 w 4283242"/>
              <a:gd name="connsiteY2" fmla="*/ 138363 h 709863"/>
              <a:gd name="connsiteX3" fmla="*/ 4283242 w 4283242"/>
              <a:gd name="connsiteY3" fmla="*/ 0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3242" h="709863">
                <a:moveTo>
                  <a:pt x="0" y="709863"/>
                </a:moveTo>
                <a:cubicBezTo>
                  <a:pt x="399549" y="679283"/>
                  <a:pt x="799098" y="648703"/>
                  <a:pt x="1317458" y="553453"/>
                </a:cubicBezTo>
                <a:cubicBezTo>
                  <a:pt x="1835818" y="458203"/>
                  <a:pt x="2615866" y="230605"/>
                  <a:pt x="3110163" y="138363"/>
                </a:cubicBezTo>
                <a:cubicBezTo>
                  <a:pt x="3604460" y="46121"/>
                  <a:pt x="3943851" y="23060"/>
                  <a:pt x="4283242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70" name="甜甜圈 69">
            <a:extLst>
              <a:ext uri="{FF2B5EF4-FFF2-40B4-BE49-F238E27FC236}">
                <a16:creationId xmlns:a16="http://schemas.microsoft.com/office/drawing/2014/main" id="{7C0BB022-1049-3A47-8F7C-E87E029271E5}"/>
              </a:ext>
            </a:extLst>
          </p:cNvPr>
          <p:cNvSpPr/>
          <p:nvPr/>
        </p:nvSpPr>
        <p:spPr>
          <a:xfrm>
            <a:off x="7495450" y="3918328"/>
            <a:ext cx="181628" cy="181627"/>
          </a:xfrm>
          <a:prstGeom prst="donut">
            <a:avLst>
              <a:gd name="adj" fmla="val 251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cxnSp>
        <p:nvCxnSpPr>
          <p:cNvPr id="71" name="直線箭頭接點 70">
            <a:extLst>
              <a:ext uri="{FF2B5EF4-FFF2-40B4-BE49-F238E27FC236}">
                <a16:creationId xmlns:a16="http://schemas.microsoft.com/office/drawing/2014/main" id="{C6414037-B31B-7D41-B80E-881BEB05C9CA}"/>
              </a:ext>
            </a:extLst>
          </p:cNvPr>
          <p:cNvCxnSpPr>
            <a:cxnSpLocks/>
          </p:cNvCxnSpPr>
          <p:nvPr/>
        </p:nvCxnSpPr>
        <p:spPr>
          <a:xfrm flipH="1">
            <a:off x="7147098" y="4010318"/>
            <a:ext cx="43916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D595790F-54FF-7448-B375-6367F85EEB31}"/>
                  </a:ext>
                </a:extLst>
              </p:cNvPr>
              <p:cNvSpPr txBox="1"/>
              <p:nvPr/>
            </p:nvSpPr>
            <p:spPr>
              <a:xfrm>
                <a:off x="7160649" y="3586335"/>
                <a:ext cx="471283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D595790F-54FF-7448-B375-6367F85EE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649" y="3586335"/>
                <a:ext cx="471283" cy="390748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4" name="表格 33">
                <a:extLst>
                  <a:ext uri="{FF2B5EF4-FFF2-40B4-BE49-F238E27FC236}">
                    <a16:creationId xmlns:a16="http://schemas.microsoft.com/office/drawing/2014/main" id="{023EB876-3D7E-B44A-A37D-ADE594E290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1635780"/>
                  </p:ext>
                </p:extLst>
              </p:nvPr>
            </p:nvGraphicFramePr>
            <p:xfrm>
              <a:off x="1008529" y="4974385"/>
              <a:ext cx="10340789" cy="98836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7223">
                      <a:extLst>
                        <a:ext uri="{9D8B030D-6E8A-4147-A177-3AD203B41FA5}">
                          <a16:colId xmlns:a16="http://schemas.microsoft.com/office/drawing/2014/main" val="2379192686"/>
                        </a:ext>
                      </a:extLst>
                    </a:gridCol>
                    <a:gridCol w="9071099">
                      <a:extLst>
                        <a:ext uri="{9D8B030D-6E8A-4147-A177-3AD203B41FA5}">
                          <a16:colId xmlns:a16="http://schemas.microsoft.com/office/drawing/2014/main" val="699698691"/>
                        </a:ext>
                      </a:extLst>
                    </a:gridCol>
                    <a:gridCol w="762467">
                      <a:extLst>
                        <a:ext uri="{9D8B030D-6E8A-4147-A177-3AD203B41FA5}">
                          <a16:colId xmlns:a16="http://schemas.microsoft.com/office/drawing/2014/main" val="4209827862"/>
                        </a:ext>
                      </a:extLst>
                    </a:gridCol>
                  </a:tblGrid>
                  <a:tr h="988367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≡</m:t>
                                </m:r>
                                <m:f>
                                  <m:f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TW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TW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𝐽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TW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</m:t>
                                    </m:r>
                                    <m:nary>
                                      <m:naryPr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sup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400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exp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nary>
                                              <m:naryPr>
                                                <m:ctrlPr>
                                                  <a:rPr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m:rPr>
                                                    <m:brk m:alnAt="23"/>
                                                  </m:rPr>
                                                  <a:rPr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sup>
                                              <m:e>
                                                <m:d>
                                                  <m:dPr>
                                                    <m:begChr m:val="["/>
                                                    <m:endChr m:val="]"/>
                                                    <m:ctrlPr>
                                                      <a:rPr lang="en-US" altLang="zh-TW" sz="24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altLang="zh-TW" sz="24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𝛼</m:t>
                                                    </m:r>
                                                    <m:d>
                                                      <m:dPr>
                                                        <m:ctrlPr>
                                                          <a:rPr lang="en-US" altLang="zh-TW" sz="2400" b="0" i="1" smtClean="0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US" altLang="zh-TW" sz="2400" b="0" i="1" smtClean="0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𝑥</m:t>
                                                        </m:r>
                                                        <m:r>
                                                          <a:rPr lang="en-US" altLang="zh-TW" sz="2400" b="0" i="1" smtClean="0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′</m:t>
                                                        </m:r>
                                                      </m:e>
                                                    </m:d>
                                                    <m:r>
                                                      <a:rPr lang="en-US" altLang="zh-TW" sz="24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−</m:t>
                                                    </m:r>
                                                    <m:r>
                                                      <a:rPr lang="en-US" altLang="zh-TW" sz="24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𝛽</m:t>
                                                    </m:r>
                                                    <m:d>
                                                      <m:dPr>
                                                        <m:ctrlPr>
                                                          <a:rPr lang="en-US" altLang="zh-TW" sz="2400" b="0" i="1" smtClean="0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US" altLang="zh-TW" sz="2400" b="0" i="1" smtClean="0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𝑥</m:t>
                                                        </m:r>
                                                        <m:r>
                                                          <a:rPr lang="en-US" altLang="zh-TW" sz="2400" b="0" i="1" smtClean="0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′</m:t>
                                                        </m:r>
                                                      </m:e>
                                                    </m:d>
                                                  </m:e>
                                                </m:d>
                                              </m:e>
                                            </m:nary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𝑑𝑥</m:t>
                                            </m:r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e>
                                        </m:d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𝑑𝑥</m:t>
                                        </m:r>
                                      </m:e>
                                    </m:nary>
                                  </m:den>
                                </m:f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TW" sz="2400" smtClean="0"/>
                                    </m:ctrlPr>
                                  </m:dPr>
                                  <m:e>
                                    <m:r>
                                      <a:rPr lang="en-US" altLang="zh-TW" sz="2400" b="0" i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854802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4" name="表格 33">
                <a:extLst>
                  <a:ext uri="{FF2B5EF4-FFF2-40B4-BE49-F238E27FC236}">
                    <a16:creationId xmlns:a16="http://schemas.microsoft.com/office/drawing/2014/main" id="{023EB876-3D7E-B44A-A37D-ADE594E290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1635780"/>
                  </p:ext>
                </p:extLst>
              </p:nvPr>
            </p:nvGraphicFramePr>
            <p:xfrm>
              <a:off x="1008529" y="4974385"/>
              <a:ext cx="10340789" cy="98836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7223">
                      <a:extLst>
                        <a:ext uri="{9D8B030D-6E8A-4147-A177-3AD203B41FA5}">
                          <a16:colId xmlns:a16="http://schemas.microsoft.com/office/drawing/2014/main" val="2379192686"/>
                        </a:ext>
                      </a:extLst>
                    </a:gridCol>
                    <a:gridCol w="9071099">
                      <a:extLst>
                        <a:ext uri="{9D8B030D-6E8A-4147-A177-3AD203B41FA5}">
                          <a16:colId xmlns:a16="http://schemas.microsoft.com/office/drawing/2014/main" val="699698691"/>
                        </a:ext>
                      </a:extLst>
                    </a:gridCol>
                    <a:gridCol w="762467">
                      <a:extLst>
                        <a:ext uri="{9D8B030D-6E8A-4147-A177-3AD203B41FA5}">
                          <a16:colId xmlns:a16="http://schemas.microsoft.com/office/drawing/2014/main" val="4209827862"/>
                        </a:ext>
                      </a:extLst>
                    </a:gridCol>
                  </a:tblGrid>
                  <a:tr h="988367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5594" t="-26582" r="-8252" b="-103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1258333" t="-26582" r="1667" b="-1037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54802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文字方塊 3">
            <a:extLst>
              <a:ext uri="{FF2B5EF4-FFF2-40B4-BE49-F238E27FC236}">
                <a16:creationId xmlns:a16="http://schemas.microsoft.com/office/drawing/2014/main" id="{22DB93DA-D978-8444-81FF-D8E183B7ABA6}"/>
              </a:ext>
            </a:extLst>
          </p:cNvPr>
          <p:cNvSpPr txBox="1"/>
          <p:nvPr/>
        </p:nvSpPr>
        <p:spPr>
          <a:xfrm>
            <a:off x="2064927" y="3052738"/>
            <a:ext cx="1963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dirty="0"/>
              <a:t>Assumptions:</a:t>
            </a:r>
            <a:endParaRPr kumimoji="1" lang="zh-TW" alt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2466E534-34AF-5045-83AC-AE88C97D25B1}"/>
                  </a:ext>
                </a:extLst>
              </p:cNvPr>
              <p:cNvSpPr txBox="1"/>
              <p:nvPr/>
            </p:nvSpPr>
            <p:spPr>
              <a:xfrm>
                <a:off x="2337979" y="3668745"/>
                <a:ext cx="14674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zh-TW" altLang="en-US" sz="2400" dirty="0"/>
              </a:p>
            </p:txBody>
          </p:sp>
        </mc:Choice>
        <mc:Fallback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2466E534-34AF-5045-83AC-AE88C97D2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979" y="3668745"/>
                <a:ext cx="146745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6CF0C063-5454-0345-8B2E-97929F6497C4}"/>
                  </a:ext>
                </a:extLst>
              </p:cNvPr>
              <p:cNvSpPr txBox="1"/>
              <p:nvPr/>
            </p:nvSpPr>
            <p:spPr>
              <a:xfrm>
                <a:off x="2315964" y="4175021"/>
                <a:ext cx="15185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zh-TW" altLang="en-US" sz="2400" dirty="0"/>
              </a:p>
            </p:txBody>
          </p:sp>
        </mc:Choice>
        <mc:Fallback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6CF0C063-5454-0345-8B2E-97929F649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964" y="4175021"/>
                <a:ext cx="1518557" cy="461665"/>
              </a:xfrm>
              <a:prstGeom prst="rect">
                <a:avLst/>
              </a:prstGeom>
              <a:blipFill>
                <a:blip r:embed="rId10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文字方塊 40">
            <a:extLst>
              <a:ext uri="{FF2B5EF4-FFF2-40B4-BE49-F238E27FC236}">
                <a16:creationId xmlns:a16="http://schemas.microsoft.com/office/drawing/2014/main" id="{AD13A66A-1A43-FA46-966C-853179C12D5F}"/>
              </a:ext>
            </a:extLst>
          </p:cNvPr>
          <p:cNvSpPr txBox="1"/>
          <p:nvPr/>
        </p:nvSpPr>
        <p:spPr>
          <a:xfrm>
            <a:off x="7793470" y="493394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err="1"/>
              <a:t>Stillman</a:t>
            </a:r>
            <a:r>
              <a:rPr kumimoji="1" lang="en-US" altLang="zh-TW" dirty="0"/>
              <a:t> et al., (1977), </a:t>
            </a:r>
            <a:r>
              <a:rPr kumimoji="1" lang="en-US" altLang="zh-TW" dirty="0" err="1"/>
              <a:t>Capasso</a:t>
            </a:r>
            <a:r>
              <a:rPr kumimoji="1" lang="en-US" altLang="zh-TW" dirty="0"/>
              <a:t> (1985)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975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701019-EFD2-2547-8094-EE196FD72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398" y="1140161"/>
            <a:ext cx="3986049" cy="861156"/>
          </a:xfrm>
        </p:spPr>
        <p:txBody>
          <a:bodyPr>
            <a:normAutofit/>
          </a:bodyPr>
          <a:lstStyle/>
          <a:p>
            <a:r>
              <a:rPr kumimoji="1" lang="en-US" altLang="zh-TW" sz="4400" dirty="0"/>
              <a:t>APD w/o g-ring</a:t>
            </a:r>
            <a:endParaRPr kumimoji="1" lang="zh-TW" altLang="en-US" sz="4400" dirty="0"/>
          </a:p>
        </p:txBody>
      </p:sp>
      <p:pic>
        <p:nvPicPr>
          <p:cNvPr id="7" name="內容版面配置區 19">
            <a:extLst>
              <a:ext uri="{FF2B5EF4-FFF2-40B4-BE49-F238E27FC236}">
                <a16:creationId xmlns:a16="http://schemas.microsoft.com/office/drawing/2014/main" id="{E2FF9D05-85AA-6949-9CD6-FC2C10F42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399" y="2364163"/>
            <a:ext cx="3986049" cy="3309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thickThin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D3E86E89-DB0D-3640-BA39-8CE3BCDC184A}"/>
              </a:ext>
            </a:extLst>
          </p:cNvPr>
          <p:cNvCxnSpPr>
            <a:cxnSpLocks/>
          </p:cNvCxnSpPr>
          <p:nvPr/>
        </p:nvCxnSpPr>
        <p:spPr>
          <a:xfrm>
            <a:off x="3423043" y="2518804"/>
            <a:ext cx="1493202" cy="745597"/>
          </a:xfrm>
          <a:prstGeom prst="line">
            <a:avLst/>
          </a:prstGeom>
          <a:ln w="34925">
            <a:solidFill>
              <a:srgbClr val="7030A0"/>
            </a:solidFill>
            <a:prstDash val="dash"/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1AE9B3BD-E7C2-3F48-A2FD-DF0833663DBB}"/>
              </a:ext>
            </a:extLst>
          </p:cNvPr>
          <p:cNvCxnSpPr>
            <a:cxnSpLocks/>
          </p:cNvCxnSpPr>
          <p:nvPr/>
        </p:nvCxnSpPr>
        <p:spPr>
          <a:xfrm>
            <a:off x="1390402" y="2143499"/>
            <a:ext cx="398604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左大括弧 53">
            <a:extLst>
              <a:ext uri="{FF2B5EF4-FFF2-40B4-BE49-F238E27FC236}">
                <a16:creationId xmlns:a16="http://schemas.microsoft.com/office/drawing/2014/main" id="{9051286F-2E9D-044D-9577-FBC7CA699E28}"/>
              </a:ext>
            </a:extLst>
          </p:cNvPr>
          <p:cNvSpPr/>
          <p:nvPr/>
        </p:nvSpPr>
        <p:spPr>
          <a:xfrm flipH="1">
            <a:off x="3123682" y="2483575"/>
            <a:ext cx="197368" cy="780826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5" name="左大括弧 54">
            <a:extLst>
              <a:ext uri="{FF2B5EF4-FFF2-40B4-BE49-F238E27FC236}">
                <a16:creationId xmlns:a16="http://schemas.microsoft.com/office/drawing/2014/main" id="{AD2CD725-0092-C846-AEF4-DA612D5E1A7A}"/>
              </a:ext>
            </a:extLst>
          </p:cNvPr>
          <p:cNvSpPr/>
          <p:nvPr/>
        </p:nvSpPr>
        <p:spPr>
          <a:xfrm flipH="1">
            <a:off x="2497656" y="2459799"/>
            <a:ext cx="203986" cy="2193481"/>
          </a:xfrm>
          <a:prstGeom prst="leftBrace">
            <a:avLst>
              <a:gd name="adj1" fmla="val 8333"/>
              <a:gd name="adj2" fmla="val 70382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764C6DEB-848B-924F-AA84-D9B326B36A2F}"/>
              </a:ext>
            </a:extLst>
          </p:cNvPr>
          <p:cNvSpPr txBox="1"/>
          <p:nvPr/>
        </p:nvSpPr>
        <p:spPr>
          <a:xfrm>
            <a:off x="2681324" y="3740708"/>
            <a:ext cx="474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2400" b="1" dirty="0" err="1"/>
              <a:t>r</a:t>
            </a:r>
            <a:r>
              <a:rPr kumimoji="1" lang="en-US" altLang="zh-TW" sz="2400" b="1" baseline="-25000" dirty="0" err="1"/>
              <a:t>n</a:t>
            </a:r>
            <a:r>
              <a:rPr kumimoji="1" lang="en-US" altLang="zh-TW" b="1" dirty="0"/>
              <a:t> </a:t>
            </a:r>
            <a:endParaRPr kumimoji="1" lang="en-US" altLang="zh-TW" b="1" baseline="-25000" dirty="0"/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903EFBE4-0542-7B4F-B65A-3E6A11A4A600}"/>
              </a:ext>
            </a:extLst>
          </p:cNvPr>
          <p:cNvSpPr txBox="1"/>
          <p:nvPr/>
        </p:nvSpPr>
        <p:spPr>
          <a:xfrm>
            <a:off x="3303557" y="2623492"/>
            <a:ext cx="472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2400" b="1" dirty="0" err="1"/>
              <a:t>r</a:t>
            </a:r>
            <a:r>
              <a:rPr kumimoji="1" lang="en-US" altLang="zh-TW" sz="2400" b="1" baseline="-25000" dirty="0" err="1"/>
              <a:t>p</a:t>
            </a:r>
            <a:r>
              <a:rPr kumimoji="1" lang="en-US" altLang="zh-TW" b="1" dirty="0"/>
              <a:t> </a:t>
            </a:r>
            <a:endParaRPr kumimoji="1" lang="en-US" altLang="zh-TW" b="1" baseline="-25000" dirty="0"/>
          </a:p>
        </p:txBody>
      </p: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7DE0D504-9DEA-3D4A-9884-AFC4CACC6757}"/>
              </a:ext>
            </a:extLst>
          </p:cNvPr>
          <p:cNvCxnSpPr/>
          <p:nvPr/>
        </p:nvCxnSpPr>
        <p:spPr>
          <a:xfrm>
            <a:off x="6312485" y="5282763"/>
            <a:ext cx="0" cy="3499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FDD0CF9E-077F-E141-88A5-FBC53BE16682}"/>
              </a:ext>
            </a:extLst>
          </p:cNvPr>
          <p:cNvCxnSpPr/>
          <p:nvPr/>
        </p:nvCxnSpPr>
        <p:spPr>
          <a:xfrm>
            <a:off x="9143958" y="5261519"/>
            <a:ext cx="0" cy="3499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C9039E37-5AD4-2E42-98B8-A699DC058B39}"/>
                  </a:ext>
                </a:extLst>
              </p:cNvPr>
              <p:cNvSpPr txBox="1"/>
              <p:nvPr/>
            </p:nvSpPr>
            <p:spPr>
              <a:xfrm>
                <a:off x="5911285" y="5632718"/>
                <a:ext cx="7860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C9039E37-5AD4-2E42-98B8-A699DC058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285" y="5632718"/>
                <a:ext cx="7860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6B2C3E12-F5FA-0F42-AD69-03344A420B84}"/>
                  </a:ext>
                </a:extLst>
              </p:cNvPr>
              <p:cNvSpPr txBox="1"/>
              <p:nvPr/>
            </p:nvSpPr>
            <p:spPr>
              <a:xfrm>
                <a:off x="8742758" y="5612389"/>
                <a:ext cx="8499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6B2C3E12-F5FA-0F42-AD69-03344A420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2758" y="5612389"/>
                <a:ext cx="84991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AA54DD0D-E206-394A-99F5-FEA0B5C2EBCD}"/>
              </a:ext>
            </a:extLst>
          </p:cNvPr>
          <p:cNvCxnSpPr/>
          <p:nvPr/>
        </p:nvCxnSpPr>
        <p:spPr>
          <a:xfrm flipV="1">
            <a:off x="6312485" y="4153868"/>
            <a:ext cx="0" cy="112325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50A98964-9E3B-1645-8F05-929AE619F750}"/>
              </a:ext>
            </a:extLst>
          </p:cNvPr>
          <p:cNvCxnSpPr/>
          <p:nvPr/>
        </p:nvCxnSpPr>
        <p:spPr>
          <a:xfrm flipV="1">
            <a:off x="9143958" y="4138269"/>
            <a:ext cx="0" cy="112325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直線箭頭接點 35">
            <a:extLst>
              <a:ext uri="{FF2B5EF4-FFF2-40B4-BE49-F238E27FC236}">
                <a16:creationId xmlns:a16="http://schemas.microsoft.com/office/drawing/2014/main" id="{34BDFB72-3BCA-AB4D-80E5-BC6B7EC4DE0F}"/>
              </a:ext>
            </a:extLst>
          </p:cNvPr>
          <p:cNvCxnSpPr>
            <a:cxnSpLocks/>
          </p:cNvCxnSpPr>
          <p:nvPr/>
        </p:nvCxnSpPr>
        <p:spPr>
          <a:xfrm flipH="1">
            <a:off x="9143960" y="4522091"/>
            <a:ext cx="758284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直線箭頭接點 36">
            <a:extLst>
              <a:ext uri="{FF2B5EF4-FFF2-40B4-BE49-F238E27FC236}">
                <a16:creationId xmlns:a16="http://schemas.microsoft.com/office/drawing/2014/main" id="{4A437EC1-151B-4A42-9384-7FDA3DE9F061}"/>
              </a:ext>
            </a:extLst>
          </p:cNvPr>
          <p:cNvCxnSpPr>
            <a:cxnSpLocks/>
          </p:cNvCxnSpPr>
          <p:nvPr/>
        </p:nvCxnSpPr>
        <p:spPr>
          <a:xfrm flipH="1">
            <a:off x="6352232" y="5236784"/>
            <a:ext cx="764099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6E0F5171-DA98-424D-AEA5-431163AB43A7}"/>
                  </a:ext>
                </a:extLst>
              </p:cNvPr>
              <p:cNvSpPr txBox="1"/>
              <p:nvPr/>
            </p:nvSpPr>
            <p:spPr>
              <a:xfrm>
                <a:off x="6365419" y="4817873"/>
                <a:ext cx="833883" cy="410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6E0F5171-DA98-424D-AEA5-431163AB4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419" y="4817873"/>
                <a:ext cx="833883" cy="410497"/>
              </a:xfrm>
              <a:prstGeom prst="rect">
                <a:avLst/>
              </a:prstGeom>
              <a:blipFill>
                <a:blip r:embed="rId5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8007D04F-2881-9C4D-B602-31188A26E491}"/>
                  </a:ext>
                </a:extLst>
              </p:cNvPr>
              <p:cNvSpPr txBox="1"/>
              <p:nvPr/>
            </p:nvSpPr>
            <p:spPr>
              <a:xfrm>
                <a:off x="9169534" y="4846211"/>
                <a:ext cx="818109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8007D04F-2881-9C4D-B602-31188A26E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534" y="4846211"/>
                <a:ext cx="818109" cy="390748"/>
              </a:xfrm>
              <a:prstGeom prst="rect">
                <a:avLst/>
              </a:prstGeom>
              <a:blipFill>
                <a:blip r:embed="rId6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箭頭接點 40">
            <a:extLst>
              <a:ext uri="{FF2B5EF4-FFF2-40B4-BE49-F238E27FC236}">
                <a16:creationId xmlns:a16="http://schemas.microsoft.com/office/drawing/2014/main" id="{13FEDC2F-93E9-1C4C-98AD-073E54865E15}"/>
              </a:ext>
            </a:extLst>
          </p:cNvPr>
          <p:cNvCxnSpPr>
            <a:cxnSpLocks/>
          </p:cNvCxnSpPr>
          <p:nvPr/>
        </p:nvCxnSpPr>
        <p:spPr>
          <a:xfrm flipH="1">
            <a:off x="9143958" y="5262250"/>
            <a:ext cx="75828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3622BA82-254F-414A-AF01-323A06F089C4}"/>
                  </a:ext>
                </a:extLst>
              </p:cNvPr>
              <p:cNvSpPr txBox="1"/>
              <p:nvPr/>
            </p:nvSpPr>
            <p:spPr>
              <a:xfrm>
                <a:off x="9125164" y="4117156"/>
                <a:ext cx="8221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3622BA82-254F-414A-AF01-323A06F08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164" y="4117156"/>
                <a:ext cx="822148" cy="369332"/>
              </a:xfrm>
              <a:prstGeom prst="rect">
                <a:avLst/>
              </a:prstGeom>
              <a:blipFill>
                <a:blip r:embed="rId7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線箭頭接點 42">
            <a:extLst>
              <a:ext uri="{FF2B5EF4-FFF2-40B4-BE49-F238E27FC236}">
                <a16:creationId xmlns:a16="http://schemas.microsoft.com/office/drawing/2014/main" id="{747813D4-557F-744A-A85A-16B598C9265C}"/>
              </a:ext>
            </a:extLst>
          </p:cNvPr>
          <p:cNvCxnSpPr>
            <a:cxnSpLocks/>
          </p:cNvCxnSpPr>
          <p:nvPr/>
        </p:nvCxnSpPr>
        <p:spPr>
          <a:xfrm flipH="1">
            <a:off x="7753811" y="4298452"/>
            <a:ext cx="758284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直線箭頭接點 43">
            <a:extLst>
              <a:ext uri="{FF2B5EF4-FFF2-40B4-BE49-F238E27FC236}">
                <a16:creationId xmlns:a16="http://schemas.microsoft.com/office/drawing/2014/main" id="{886F6777-43F3-9A4E-B553-B637F5062D04}"/>
              </a:ext>
            </a:extLst>
          </p:cNvPr>
          <p:cNvCxnSpPr>
            <a:cxnSpLocks/>
          </p:cNvCxnSpPr>
          <p:nvPr/>
        </p:nvCxnSpPr>
        <p:spPr>
          <a:xfrm flipH="1">
            <a:off x="7753811" y="4461673"/>
            <a:ext cx="758284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757757C1-A55F-234D-B4E8-53599DA0569F}"/>
                  </a:ext>
                </a:extLst>
              </p:cNvPr>
              <p:cNvSpPr txBox="1"/>
              <p:nvPr/>
            </p:nvSpPr>
            <p:spPr>
              <a:xfrm>
                <a:off x="7983974" y="3929328"/>
                <a:ext cx="395685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757757C1-A55F-234D-B4E8-53599DA05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974" y="3929328"/>
                <a:ext cx="395685" cy="4029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線箭頭接點 45">
            <a:extLst>
              <a:ext uri="{FF2B5EF4-FFF2-40B4-BE49-F238E27FC236}">
                <a16:creationId xmlns:a16="http://schemas.microsoft.com/office/drawing/2014/main" id="{1BF85635-2670-A949-B17C-38E57C716376}"/>
              </a:ext>
            </a:extLst>
          </p:cNvPr>
          <p:cNvCxnSpPr>
            <a:cxnSpLocks/>
          </p:cNvCxnSpPr>
          <p:nvPr/>
        </p:nvCxnSpPr>
        <p:spPr>
          <a:xfrm>
            <a:off x="6052841" y="5444314"/>
            <a:ext cx="50009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直線箭頭接點 46">
            <a:extLst>
              <a:ext uri="{FF2B5EF4-FFF2-40B4-BE49-F238E27FC236}">
                <a16:creationId xmlns:a16="http://schemas.microsoft.com/office/drawing/2014/main" id="{88A787ED-96B7-2F4A-AC71-31AE497F1AA5}"/>
              </a:ext>
            </a:extLst>
          </p:cNvPr>
          <p:cNvCxnSpPr>
            <a:cxnSpLocks/>
          </p:cNvCxnSpPr>
          <p:nvPr/>
        </p:nvCxnSpPr>
        <p:spPr>
          <a:xfrm flipH="1">
            <a:off x="6352232" y="4511779"/>
            <a:ext cx="7848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DC2480A9-077F-3441-88FD-304231360924}"/>
                  </a:ext>
                </a:extLst>
              </p:cNvPr>
              <p:cNvSpPr txBox="1"/>
              <p:nvPr/>
            </p:nvSpPr>
            <p:spPr>
              <a:xfrm>
                <a:off x="6352232" y="4095740"/>
                <a:ext cx="829843" cy="410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DC2480A9-077F-3441-88FD-304231360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232" y="4095740"/>
                <a:ext cx="829843" cy="410497"/>
              </a:xfrm>
              <a:prstGeom prst="rect">
                <a:avLst/>
              </a:prstGeom>
              <a:blipFill>
                <a:blip r:embed="rId9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手繪多邊形 48">
            <a:extLst>
              <a:ext uri="{FF2B5EF4-FFF2-40B4-BE49-F238E27FC236}">
                <a16:creationId xmlns:a16="http://schemas.microsoft.com/office/drawing/2014/main" id="{AA22936D-B2A9-E844-B081-A13D51A0319A}"/>
              </a:ext>
            </a:extLst>
          </p:cNvPr>
          <p:cNvSpPr/>
          <p:nvPr/>
        </p:nvSpPr>
        <p:spPr>
          <a:xfrm>
            <a:off x="7130098" y="4529852"/>
            <a:ext cx="2011677" cy="709863"/>
          </a:xfrm>
          <a:custGeom>
            <a:avLst/>
            <a:gdLst>
              <a:gd name="connsiteX0" fmla="*/ 0 w 4283242"/>
              <a:gd name="connsiteY0" fmla="*/ 709863 h 709863"/>
              <a:gd name="connsiteX1" fmla="*/ 1317458 w 4283242"/>
              <a:gd name="connsiteY1" fmla="*/ 553453 h 709863"/>
              <a:gd name="connsiteX2" fmla="*/ 3110163 w 4283242"/>
              <a:gd name="connsiteY2" fmla="*/ 138363 h 709863"/>
              <a:gd name="connsiteX3" fmla="*/ 4283242 w 4283242"/>
              <a:gd name="connsiteY3" fmla="*/ 0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3242" h="709863">
                <a:moveTo>
                  <a:pt x="0" y="709863"/>
                </a:moveTo>
                <a:cubicBezTo>
                  <a:pt x="399549" y="679283"/>
                  <a:pt x="799098" y="648703"/>
                  <a:pt x="1317458" y="553453"/>
                </a:cubicBezTo>
                <a:cubicBezTo>
                  <a:pt x="1835818" y="458203"/>
                  <a:pt x="2615866" y="230605"/>
                  <a:pt x="3110163" y="138363"/>
                </a:cubicBezTo>
                <a:cubicBezTo>
                  <a:pt x="3604460" y="46121"/>
                  <a:pt x="3943851" y="23060"/>
                  <a:pt x="4283242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1" name="手繪多邊形 50">
            <a:extLst>
              <a:ext uri="{FF2B5EF4-FFF2-40B4-BE49-F238E27FC236}">
                <a16:creationId xmlns:a16="http://schemas.microsoft.com/office/drawing/2014/main" id="{4E57687A-6C8D-1A46-A939-3CA804022805}"/>
              </a:ext>
            </a:extLst>
          </p:cNvPr>
          <p:cNvSpPr/>
          <p:nvPr/>
        </p:nvSpPr>
        <p:spPr>
          <a:xfrm flipH="1">
            <a:off x="7136013" y="4515932"/>
            <a:ext cx="2005759" cy="744459"/>
          </a:xfrm>
          <a:custGeom>
            <a:avLst/>
            <a:gdLst>
              <a:gd name="connsiteX0" fmla="*/ 0 w 4283242"/>
              <a:gd name="connsiteY0" fmla="*/ 709863 h 709863"/>
              <a:gd name="connsiteX1" fmla="*/ 1317458 w 4283242"/>
              <a:gd name="connsiteY1" fmla="*/ 553453 h 709863"/>
              <a:gd name="connsiteX2" fmla="*/ 3110163 w 4283242"/>
              <a:gd name="connsiteY2" fmla="*/ 138363 h 709863"/>
              <a:gd name="connsiteX3" fmla="*/ 4283242 w 4283242"/>
              <a:gd name="connsiteY3" fmla="*/ 0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3242" h="709863">
                <a:moveTo>
                  <a:pt x="0" y="709863"/>
                </a:moveTo>
                <a:cubicBezTo>
                  <a:pt x="399549" y="679283"/>
                  <a:pt x="799098" y="648703"/>
                  <a:pt x="1317458" y="553453"/>
                </a:cubicBezTo>
                <a:cubicBezTo>
                  <a:pt x="1835818" y="458203"/>
                  <a:pt x="2615866" y="230605"/>
                  <a:pt x="3110163" y="138363"/>
                </a:cubicBezTo>
                <a:cubicBezTo>
                  <a:pt x="3604460" y="46121"/>
                  <a:pt x="3943851" y="23060"/>
                  <a:pt x="4283242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52" name="甜甜圈 51">
            <a:extLst>
              <a:ext uri="{FF2B5EF4-FFF2-40B4-BE49-F238E27FC236}">
                <a16:creationId xmlns:a16="http://schemas.microsoft.com/office/drawing/2014/main" id="{146034D2-AEB3-DE4A-85DF-82E7B973C604}"/>
              </a:ext>
            </a:extLst>
          </p:cNvPr>
          <p:cNvSpPr/>
          <p:nvPr/>
        </p:nvSpPr>
        <p:spPr>
          <a:xfrm>
            <a:off x="7496046" y="4801842"/>
            <a:ext cx="181628" cy="181627"/>
          </a:xfrm>
          <a:prstGeom prst="donut">
            <a:avLst>
              <a:gd name="adj" fmla="val 251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cxnSp>
        <p:nvCxnSpPr>
          <p:cNvPr id="53" name="直線箭頭接點 52">
            <a:extLst>
              <a:ext uri="{FF2B5EF4-FFF2-40B4-BE49-F238E27FC236}">
                <a16:creationId xmlns:a16="http://schemas.microsoft.com/office/drawing/2014/main" id="{CD4ED397-56C1-0B47-B24C-C896482B3282}"/>
              </a:ext>
            </a:extLst>
          </p:cNvPr>
          <p:cNvCxnSpPr>
            <a:cxnSpLocks/>
          </p:cNvCxnSpPr>
          <p:nvPr/>
        </p:nvCxnSpPr>
        <p:spPr>
          <a:xfrm flipH="1">
            <a:off x="7147694" y="4893832"/>
            <a:ext cx="43916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3CC4ECCD-ACA7-4F48-81DB-0602B8030753}"/>
                  </a:ext>
                </a:extLst>
              </p:cNvPr>
              <p:cNvSpPr txBox="1"/>
              <p:nvPr/>
            </p:nvSpPr>
            <p:spPr>
              <a:xfrm>
                <a:off x="7161245" y="4469849"/>
                <a:ext cx="471283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3CC4ECCD-ACA7-4F48-81DB-0602B8030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245" y="4469849"/>
                <a:ext cx="471283" cy="390748"/>
              </a:xfrm>
              <a:prstGeom prst="rect">
                <a:avLst/>
              </a:prstGeom>
              <a:blipFill>
                <a:blip r:embed="rId10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橢圓 60">
            <a:extLst>
              <a:ext uri="{FF2B5EF4-FFF2-40B4-BE49-F238E27FC236}">
                <a16:creationId xmlns:a16="http://schemas.microsoft.com/office/drawing/2014/main" id="{32388366-DDBC-604B-A5D2-B2CBB5E885E7}"/>
              </a:ext>
            </a:extLst>
          </p:cNvPr>
          <p:cNvSpPr/>
          <p:nvPr/>
        </p:nvSpPr>
        <p:spPr>
          <a:xfrm>
            <a:off x="7959319" y="5205076"/>
            <a:ext cx="192638" cy="1816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65" name="直線箭頭接點 64">
            <a:extLst>
              <a:ext uri="{FF2B5EF4-FFF2-40B4-BE49-F238E27FC236}">
                <a16:creationId xmlns:a16="http://schemas.microsoft.com/office/drawing/2014/main" id="{FD0C03F4-8650-6948-BE9F-B7B7358C3E53}"/>
              </a:ext>
            </a:extLst>
          </p:cNvPr>
          <p:cNvCxnSpPr>
            <a:cxnSpLocks/>
          </p:cNvCxnSpPr>
          <p:nvPr/>
        </p:nvCxnSpPr>
        <p:spPr>
          <a:xfrm>
            <a:off x="8074623" y="5302747"/>
            <a:ext cx="471283" cy="79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文字方塊 66">
                <a:extLst>
                  <a:ext uri="{FF2B5EF4-FFF2-40B4-BE49-F238E27FC236}">
                    <a16:creationId xmlns:a16="http://schemas.microsoft.com/office/drawing/2014/main" id="{8B57ACE5-937E-9A40-AC75-FA85DABF2AC0}"/>
                  </a:ext>
                </a:extLst>
              </p:cNvPr>
              <p:cNvSpPr txBox="1"/>
              <p:nvPr/>
            </p:nvSpPr>
            <p:spPr>
              <a:xfrm>
                <a:off x="8059816" y="4932469"/>
                <a:ext cx="4753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67" name="文字方塊 66">
                <a:extLst>
                  <a:ext uri="{FF2B5EF4-FFF2-40B4-BE49-F238E27FC236}">
                    <a16:creationId xmlns:a16="http://schemas.microsoft.com/office/drawing/2014/main" id="{8B57ACE5-937E-9A40-AC75-FA85DABF2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816" y="4932469"/>
                <a:ext cx="47532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直線箭頭接點 67">
            <a:extLst>
              <a:ext uri="{FF2B5EF4-FFF2-40B4-BE49-F238E27FC236}">
                <a16:creationId xmlns:a16="http://schemas.microsoft.com/office/drawing/2014/main" id="{83E13669-2468-8E42-92B0-402C55FEEEAB}"/>
              </a:ext>
            </a:extLst>
          </p:cNvPr>
          <p:cNvCxnSpPr>
            <a:cxnSpLocks/>
          </p:cNvCxnSpPr>
          <p:nvPr/>
        </p:nvCxnSpPr>
        <p:spPr>
          <a:xfrm flipH="1">
            <a:off x="6018472" y="4511047"/>
            <a:ext cx="353228" cy="0"/>
          </a:xfrm>
          <a:prstGeom prst="straightConnector1">
            <a:avLst/>
          </a:prstGeom>
          <a:ln w="15875">
            <a:solidFill>
              <a:srgbClr val="FF0000"/>
            </a:solidFill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直線接點 69">
            <a:extLst>
              <a:ext uri="{FF2B5EF4-FFF2-40B4-BE49-F238E27FC236}">
                <a16:creationId xmlns:a16="http://schemas.microsoft.com/office/drawing/2014/main" id="{71851689-6E56-E041-BDA4-4323BA380597}"/>
              </a:ext>
            </a:extLst>
          </p:cNvPr>
          <p:cNvCxnSpPr/>
          <p:nvPr/>
        </p:nvCxnSpPr>
        <p:spPr>
          <a:xfrm>
            <a:off x="7122424" y="5260432"/>
            <a:ext cx="0" cy="3499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文字方塊 70">
                <a:extLst>
                  <a:ext uri="{FF2B5EF4-FFF2-40B4-BE49-F238E27FC236}">
                    <a16:creationId xmlns:a16="http://schemas.microsoft.com/office/drawing/2014/main" id="{99CE4850-6318-EC43-ACD5-28082BE5C964}"/>
                  </a:ext>
                </a:extLst>
              </p:cNvPr>
              <p:cNvSpPr txBox="1"/>
              <p:nvPr/>
            </p:nvSpPr>
            <p:spPr>
              <a:xfrm>
                <a:off x="6721224" y="5611302"/>
                <a:ext cx="845873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71" name="文字方塊 70">
                <a:extLst>
                  <a:ext uri="{FF2B5EF4-FFF2-40B4-BE49-F238E27FC236}">
                    <a16:creationId xmlns:a16="http://schemas.microsoft.com/office/drawing/2014/main" id="{99CE4850-6318-EC43-ACD5-28082BE5C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224" y="5611302"/>
                <a:ext cx="845873" cy="3907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直線接點 71">
            <a:extLst>
              <a:ext uri="{FF2B5EF4-FFF2-40B4-BE49-F238E27FC236}">
                <a16:creationId xmlns:a16="http://schemas.microsoft.com/office/drawing/2014/main" id="{9C7DF827-14DF-2A4A-976D-03BA90F4E3A7}"/>
              </a:ext>
            </a:extLst>
          </p:cNvPr>
          <p:cNvCxnSpPr/>
          <p:nvPr/>
        </p:nvCxnSpPr>
        <p:spPr>
          <a:xfrm flipV="1">
            <a:off x="7122424" y="4137182"/>
            <a:ext cx="0" cy="112325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3" name="直線接點 72">
            <a:extLst>
              <a:ext uri="{FF2B5EF4-FFF2-40B4-BE49-F238E27FC236}">
                <a16:creationId xmlns:a16="http://schemas.microsoft.com/office/drawing/2014/main" id="{0971EC19-B5BE-284F-B20A-3108B1C9677C}"/>
              </a:ext>
            </a:extLst>
          </p:cNvPr>
          <p:cNvCxnSpPr/>
          <p:nvPr/>
        </p:nvCxnSpPr>
        <p:spPr>
          <a:xfrm>
            <a:off x="6337832" y="2769828"/>
            <a:ext cx="0" cy="3499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線接點 73">
            <a:extLst>
              <a:ext uri="{FF2B5EF4-FFF2-40B4-BE49-F238E27FC236}">
                <a16:creationId xmlns:a16="http://schemas.microsoft.com/office/drawing/2014/main" id="{E7055149-8696-294B-9B96-18F8FF09BCC5}"/>
              </a:ext>
            </a:extLst>
          </p:cNvPr>
          <p:cNvCxnSpPr/>
          <p:nvPr/>
        </p:nvCxnSpPr>
        <p:spPr>
          <a:xfrm>
            <a:off x="9136954" y="2754401"/>
            <a:ext cx="0" cy="3499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585C0594-49FA-2843-8BD6-B2E8DC2F06C9}"/>
                  </a:ext>
                </a:extLst>
              </p:cNvPr>
              <p:cNvSpPr txBox="1"/>
              <p:nvPr/>
            </p:nvSpPr>
            <p:spPr>
              <a:xfrm>
                <a:off x="5936632" y="3119783"/>
                <a:ext cx="7860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585C0594-49FA-2843-8BD6-B2E8DC2F0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632" y="3119783"/>
                <a:ext cx="78604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7BD9DE41-6D45-7B43-8A73-AAA9BE995101}"/>
                  </a:ext>
                </a:extLst>
              </p:cNvPr>
              <p:cNvSpPr txBox="1"/>
              <p:nvPr/>
            </p:nvSpPr>
            <p:spPr>
              <a:xfrm>
                <a:off x="8735754" y="3105271"/>
                <a:ext cx="8499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7BD9DE41-6D45-7B43-8A73-AAA9BE995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754" y="3105271"/>
                <a:ext cx="84991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線接點 77">
            <a:extLst>
              <a:ext uri="{FF2B5EF4-FFF2-40B4-BE49-F238E27FC236}">
                <a16:creationId xmlns:a16="http://schemas.microsoft.com/office/drawing/2014/main" id="{829B0D14-1C22-1946-BD77-8ED3EB35EECB}"/>
              </a:ext>
            </a:extLst>
          </p:cNvPr>
          <p:cNvCxnSpPr>
            <a:cxnSpLocks/>
          </p:cNvCxnSpPr>
          <p:nvPr/>
        </p:nvCxnSpPr>
        <p:spPr>
          <a:xfrm flipV="1">
            <a:off x="9136954" y="2254471"/>
            <a:ext cx="0" cy="49993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9" name="直線箭頭接點 98">
            <a:extLst>
              <a:ext uri="{FF2B5EF4-FFF2-40B4-BE49-F238E27FC236}">
                <a16:creationId xmlns:a16="http://schemas.microsoft.com/office/drawing/2014/main" id="{AA0EAD9D-F771-7548-9901-7C48E7969906}"/>
              </a:ext>
            </a:extLst>
          </p:cNvPr>
          <p:cNvCxnSpPr>
            <a:cxnSpLocks/>
          </p:cNvCxnSpPr>
          <p:nvPr/>
        </p:nvCxnSpPr>
        <p:spPr>
          <a:xfrm flipH="1" flipV="1">
            <a:off x="6322013" y="2008546"/>
            <a:ext cx="806996" cy="268"/>
          </a:xfrm>
          <a:prstGeom prst="straightConnector1">
            <a:avLst/>
          </a:prstGeom>
          <a:ln w="15875">
            <a:solidFill>
              <a:srgbClr val="FF0000"/>
            </a:solidFill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直線箭頭接點 99">
            <a:extLst>
              <a:ext uri="{FF2B5EF4-FFF2-40B4-BE49-F238E27FC236}">
                <a16:creationId xmlns:a16="http://schemas.microsoft.com/office/drawing/2014/main" id="{73925D61-4F62-5E4F-93A8-EB46CFA4A5F6}"/>
              </a:ext>
            </a:extLst>
          </p:cNvPr>
          <p:cNvCxnSpPr>
            <a:cxnSpLocks/>
          </p:cNvCxnSpPr>
          <p:nvPr/>
        </p:nvCxnSpPr>
        <p:spPr>
          <a:xfrm flipH="1">
            <a:off x="6337832" y="2915331"/>
            <a:ext cx="2663780" cy="0"/>
          </a:xfrm>
          <a:prstGeom prst="straightConnector1">
            <a:avLst/>
          </a:prstGeom>
          <a:ln w="15875">
            <a:solidFill>
              <a:srgbClr val="00B0F0"/>
            </a:solidFill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直線接點 100">
            <a:extLst>
              <a:ext uri="{FF2B5EF4-FFF2-40B4-BE49-F238E27FC236}">
                <a16:creationId xmlns:a16="http://schemas.microsoft.com/office/drawing/2014/main" id="{CA017549-E0F8-EE45-B697-790C86CD68CB}"/>
              </a:ext>
            </a:extLst>
          </p:cNvPr>
          <p:cNvCxnSpPr/>
          <p:nvPr/>
        </p:nvCxnSpPr>
        <p:spPr>
          <a:xfrm>
            <a:off x="7115420" y="2753314"/>
            <a:ext cx="0" cy="3499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文字方塊 101">
                <a:extLst>
                  <a:ext uri="{FF2B5EF4-FFF2-40B4-BE49-F238E27FC236}">
                    <a16:creationId xmlns:a16="http://schemas.microsoft.com/office/drawing/2014/main" id="{69D15A0F-0A3D-2348-9CF8-D3E5C8F2CE8A}"/>
                  </a:ext>
                </a:extLst>
              </p:cNvPr>
              <p:cNvSpPr txBox="1"/>
              <p:nvPr/>
            </p:nvSpPr>
            <p:spPr>
              <a:xfrm>
                <a:off x="6714220" y="3104184"/>
                <a:ext cx="845873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102" name="文字方塊 101">
                <a:extLst>
                  <a:ext uri="{FF2B5EF4-FFF2-40B4-BE49-F238E27FC236}">
                    <a16:creationId xmlns:a16="http://schemas.microsoft.com/office/drawing/2014/main" id="{69D15A0F-0A3D-2348-9CF8-D3E5C8F2C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220" y="3104184"/>
                <a:ext cx="845873" cy="390748"/>
              </a:xfrm>
              <a:prstGeom prst="rect">
                <a:avLst/>
              </a:prstGeom>
              <a:blipFill>
                <a:blip r:embed="rId1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直線接點 102">
            <a:extLst>
              <a:ext uri="{FF2B5EF4-FFF2-40B4-BE49-F238E27FC236}">
                <a16:creationId xmlns:a16="http://schemas.microsoft.com/office/drawing/2014/main" id="{B7843538-CA8F-EA4B-8D5C-1DAC76C76100}"/>
              </a:ext>
            </a:extLst>
          </p:cNvPr>
          <p:cNvCxnSpPr>
            <a:cxnSpLocks/>
          </p:cNvCxnSpPr>
          <p:nvPr/>
        </p:nvCxnSpPr>
        <p:spPr>
          <a:xfrm flipH="1" flipV="1">
            <a:off x="7113600" y="1923050"/>
            <a:ext cx="1820" cy="83026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" name="直線箭頭接點 103">
            <a:extLst>
              <a:ext uri="{FF2B5EF4-FFF2-40B4-BE49-F238E27FC236}">
                <a16:creationId xmlns:a16="http://schemas.microsoft.com/office/drawing/2014/main" id="{E8C95531-5BB4-854A-88B1-2C4D218C77D6}"/>
              </a:ext>
            </a:extLst>
          </p:cNvPr>
          <p:cNvCxnSpPr>
            <a:cxnSpLocks/>
          </p:cNvCxnSpPr>
          <p:nvPr/>
        </p:nvCxnSpPr>
        <p:spPr>
          <a:xfrm flipV="1">
            <a:off x="7514425" y="1418207"/>
            <a:ext cx="0" cy="16850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3E732E9-2E65-AB4F-BAE5-9D9D2D5CB424}"/>
              </a:ext>
            </a:extLst>
          </p:cNvPr>
          <p:cNvSpPr txBox="1"/>
          <p:nvPr/>
        </p:nvSpPr>
        <p:spPr>
          <a:xfrm>
            <a:off x="6764486" y="1053365"/>
            <a:ext cx="1498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Carrier density</a:t>
            </a:r>
            <a:endParaRPr kumimoji="1" lang="zh-TW" altLang="en-US" dirty="0"/>
          </a:p>
        </p:txBody>
      </p:sp>
      <p:cxnSp>
        <p:nvCxnSpPr>
          <p:cNvPr id="107" name="直線箭頭接點 106">
            <a:extLst>
              <a:ext uri="{FF2B5EF4-FFF2-40B4-BE49-F238E27FC236}">
                <a16:creationId xmlns:a16="http://schemas.microsoft.com/office/drawing/2014/main" id="{75A4F108-51BE-B84C-B9CD-6FBF1CBD920C}"/>
              </a:ext>
            </a:extLst>
          </p:cNvPr>
          <p:cNvCxnSpPr>
            <a:cxnSpLocks/>
          </p:cNvCxnSpPr>
          <p:nvPr/>
        </p:nvCxnSpPr>
        <p:spPr>
          <a:xfrm flipH="1">
            <a:off x="9902244" y="4519913"/>
            <a:ext cx="1096400" cy="0"/>
          </a:xfrm>
          <a:prstGeom prst="straightConnector1">
            <a:avLst/>
          </a:prstGeom>
          <a:ln w="15875">
            <a:solidFill>
              <a:srgbClr val="00B0F0"/>
            </a:solidFill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直線箭頭接點 107">
            <a:extLst>
              <a:ext uri="{FF2B5EF4-FFF2-40B4-BE49-F238E27FC236}">
                <a16:creationId xmlns:a16="http://schemas.microsoft.com/office/drawing/2014/main" id="{CFE35C95-92E5-7C49-AE8B-0FD2DCBD69FD}"/>
              </a:ext>
            </a:extLst>
          </p:cNvPr>
          <p:cNvCxnSpPr>
            <a:cxnSpLocks/>
          </p:cNvCxnSpPr>
          <p:nvPr/>
        </p:nvCxnSpPr>
        <p:spPr>
          <a:xfrm flipH="1">
            <a:off x="9902244" y="5266142"/>
            <a:ext cx="1096400" cy="0"/>
          </a:xfrm>
          <a:prstGeom prst="straightConnector1">
            <a:avLst/>
          </a:prstGeom>
          <a:ln w="15875">
            <a:solidFill>
              <a:srgbClr val="FF0000"/>
            </a:solidFill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直線接點 108">
            <a:extLst>
              <a:ext uri="{FF2B5EF4-FFF2-40B4-BE49-F238E27FC236}">
                <a16:creationId xmlns:a16="http://schemas.microsoft.com/office/drawing/2014/main" id="{852B6A7F-4B98-A345-8BF1-4ABB64455092}"/>
              </a:ext>
            </a:extLst>
          </p:cNvPr>
          <p:cNvCxnSpPr/>
          <p:nvPr/>
        </p:nvCxnSpPr>
        <p:spPr>
          <a:xfrm>
            <a:off x="10744575" y="5281848"/>
            <a:ext cx="0" cy="3499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文字方塊 109">
                <a:extLst>
                  <a:ext uri="{FF2B5EF4-FFF2-40B4-BE49-F238E27FC236}">
                    <a16:creationId xmlns:a16="http://schemas.microsoft.com/office/drawing/2014/main" id="{D1ACC05F-3B33-714F-87F6-F72F96A86FBC}"/>
                  </a:ext>
                </a:extLst>
              </p:cNvPr>
              <p:cNvSpPr txBox="1"/>
              <p:nvPr/>
            </p:nvSpPr>
            <p:spPr>
              <a:xfrm>
                <a:off x="10343375" y="5632718"/>
                <a:ext cx="8533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110" name="文字方塊 109">
                <a:extLst>
                  <a:ext uri="{FF2B5EF4-FFF2-40B4-BE49-F238E27FC236}">
                    <a16:creationId xmlns:a16="http://schemas.microsoft.com/office/drawing/2014/main" id="{D1ACC05F-3B33-714F-87F6-F72F96A86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3375" y="5632718"/>
                <a:ext cx="85337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直線接點 110">
            <a:extLst>
              <a:ext uri="{FF2B5EF4-FFF2-40B4-BE49-F238E27FC236}">
                <a16:creationId xmlns:a16="http://schemas.microsoft.com/office/drawing/2014/main" id="{04BD2BE9-2A85-5748-9760-C7897F569764}"/>
              </a:ext>
            </a:extLst>
          </p:cNvPr>
          <p:cNvCxnSpPr/>
          <p:nvPr/>
        </p:nvCxnSpPr>
        <p:spPr>
          <a:xfrm flipV="1">
            <a:off x="10744575" y="4158598"/>
            <a:ext cx="0" cy="112325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6" name="直線接點 115">
            <a:extLst>
              <a:ext uri="{FF2B5EF4-FFF2-40B4-BE49-F238E27FC236}">
                <a16:creationId xmlns:a16="http://schemas.microsoft.com/office/drawing/2014/main" id="{F6235D14-AD85-6F4E-8BAE-3889EFAC9831}"/>
              </a:ext>
            </a:extLst>
          </p:cNvPr>
          <p:cNvCxnSpPr/>
          <p:nvPr/>
        </p:nvCxnSpPr>
        <p:spPr>
          <a:xfrm>
            <a:off x="10710263" y="2773408"/>
            <a:ext cx="0" cy="3499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文字方塊 116">
                <a:extLst>
                  <a:ext uri="{FF2B5EF4-FFF2-40B4-BE49-F238E27FC236}">
                    <a16:creationId xmlns:a16="http://schemas.microsoft.com/office/drawing/2014/main" id="{A28C0A6F-A77E-914E-8FC7-6262B55607A4}"/>
                  </a:ext>
                </a:extLst>
              </p:cNvPr>
              <p:cNvSpPr txBox="1"/>
              <p:nvPr/>
            </p:nvSpPr>
            <p:spPr>
              <a:xfrm>
                <a:off x="10309063" y="3124278"/>
                <a:ext cx="8533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117" name="文字方塊 116">
                <a:extLst>
                  <a:ext uri="{FF2B5EF4-FFF2-40B4-BE49-F238E27FC236}">
                    <a16:creationId xmlns:a16="http://schemas.microsoft.com/office/drawing/2014/main" id="{A28C0A6F-A77E-914E-8FC7-6262B5560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9063" y="3124278"/>
                <a:ext cx="85337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直線接點 117">
            <a:extLst>
              <a:ext uri="{FF2B5EF4-FFF2-40B4-BE49-F238E27FC236}">
                <a16:creationId xmlns:a16="http://schemas.microsoft.com/office/drawing/2014/main" id="{A110912E-2803-8041-860E-E84C0812492B}"/>
              </a:ext>
            </a:extLst>
          </p:cNvPr>
          <p:cNvCxnSpPr>
            <a:cxnSpLocks/>
          </p:cNvCxnSpPr>
          <p:nvPr/>
        </p:nvCxnSpPr>
        <p:spPr>
          <a:xfrm flipV="1">
            <a:off x="10710263" y="2265413"/>
            <a:ext cx="0" cy="50799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9" name="直線箭頭接點 118">
            <a:extLst>
              <a:ext uri="{FF2B5EF4-FFF2-40B4-BE49-F238E27FC236}">
                <a16:creationId xmlns:a16="http://schemas.microsoft.com/office/drawing/2014/main" id="{2F199E78-5972-5046-BD4B-473E3988CC94}"/>
              </a:ext>
            </a:extLst>
          </p:cNvPr>
          <p:cNvCxnSpPr>
            <a:cxnSpLocks/>
          </p:cNvCxnSpPr>
          <p:nvPr/>
        </p:nvCxnSpPr>
        <p:spPr>
          <a:xfrm flipH="1">
            <a:off x="7136449" y="2008546"/>
            <a:ext cx="368856" cy="0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2" name="直線箭頭接點 121">
            <a:extLst>
              <a:ext uri="{FF2B5EF4-FFF2-40B4-BE49-F238E27FC236}">
                <a16:creationId xmlns:a16="http://schemas.microsoft.com/office/drawing/2014/main" id="{7B705C57-D368-C145-A2E6-53BCDA443381}"/>
              </a:ext>
            </a:extLst>
          </p:cNvPr>
          <p:cNvCxnSpPr>
            <a:cxnSpLocks/>
          </p:cNvCxnSpPr>
          <p:nvPr/>
        </p:nvCxnSpPr>
        <p:spPr>
          <a:xfrm flipH="1">
            <a:off x="9134769" y="2353842"/>
            <a:ext cx="1575494" cy="0"/>
          </a:xfrm>
          <a:prstGeom prst="straightConnector1">
            <a:avLst/>
          </a:prstGeom>
          <a:ln w="15875">
            <a:solidFill>
              <a:srgbClr val="00B0F0"/>
            </a:solidFill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0" name="文字方塊 129">
            <a:extLst>
              <a:ext uri="{FF2B5EF4-FFF2-40B4-BE49-F238E27FC236}">
                <a16:creationId xmlns:a16="http://schemas.microsoft.com/office/drawing/2014/main" id="{A32DDFAC-33CE-A942-B0F5-A6653CB83912}"/>
              </a:ext>
            </a:extLst>
          </p:cNvPr>
          <p:cNvSpPr txBox="1"/>
          <p:nvPr/>
        </p:nvSpPr>
        <p:spPr>
          <a:xfrm>
            <a:off x="7487006" y="2505203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200" b="1" dirty="0"/>
              <a:t>+</a:t>
            </a:r>
            <a:endParaRPr kumimoji="1" lang="zh-TW" altLang="en-US" sz="1200" b="1" dirty="0"/>
          </a:p>
        </p:txBody>
      </p:sp>
      <p:sp>
        <p:nvSpPr>
          <p:cNvPr id="131" name="文字方塊 130">
            <a:extLst>
              <a:ext uri="{FF2B5EF4-FFF2-40B4-BE49-F238E27FC236}">
                <a16:creationId xmlns:a16="http://schemas.microsoft.com/office/drawing/2014/main" id="{5957727C-8067-9A44-8BBB-FD17CDCE43A4}"/>
              </a:ext>
            </a:extLst>
          </p:cNvPr>
          <p:cNvSpPr txBox="1"/>
          <p:nvPr/>
        </p:nvSpPr>
        <p:spPr>
          <a:xfrm>
            <a:off x="7835216" y="2505722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200" b="1" dirty="0"/>
              <a:t>+</a:t>
            </a:r>
            <a:endParaRPr kumimoji="1" lang="zh-TW" altLang="en-US" sz="1200" b="1" dirty="0"/>
          </a:p>
        </p:txBody>
      </p:sp>
      <p:sp>
        <p:nvSpPr>
          <p:cNvPr id="132" name="文字方塊 131">
            <a:extLst>
              <a:ext uri="{FF2B5EF4-FFF2-40B4-BE49-F238E27FC236}">
                <a16:creationId xmlns:a16="http://schemas.microsoft.com/office/drawing/2014/main" id="{07469562-B888-A747-80BC-24BBAE60244B}"/>
              </a:ext>
            </a:extLst>
          </p:cNvPr>
          <p:cNvSpPr txBox="1"/>
          <p:nvPr/>
        </p:nvSpPr>
        <p:spPr>
          <a:xfrm>
            <a:off x="8177438" y="2507750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200" b="1" dirty="0"/>
              <a:t>+</a:t>
            </a:r>
            <a:endParaRPr kumimoji="1" lang="zh-TW" altLang="en-US" sz="1200" b="1" dirty="0"/>
          </a:p>
        </p:txBody>
      </p:sp>
      <p:sp>
        <p:nvSpPr>
          <p:cNvPr id="133" name="文字方塊 132">
            <a:extLst>
              <a:ext uri="{FF2B5EF4-FFF2-40B4-BE49-F238E27FC236}">
                <a16:creationId xmlns:a16="http://schemas.microsoft.com/office/drawing/2014/main" id="{EEDFCCD9-6292-544C-986E-5FF11551E79D}"/>
              </a:ext>
            </a:extLst>
          </p:cNvPr>
          <p:cNvSpPr txBox="1"/>
          <p:nvPr/>
        </p:nvSpPr>
        <p:spPr>
          <a:xfrm>
            <a:off x="8525648" y="2508269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200" b="1" dirty="0"/>
              <a:t>+</a:t>
            </a:r>
            <a:endParaRPr kumimoji="1" lang="zh-TW" altLang="en-US" sz="1200" b="1" dirty="0"/>
          </a:p>
        </p:txBody>
      </p:sp>
      <p:sp>
        <p:nvSpPr>
          <p:cNvPr id="134" name="文字方塊 133">
            <a:extLst>
              <a:ext uri="{FF2B5EF4-FFF2-40B4-BE49-F238E27FC236}">
                <a16:creationId xmlns:a16="http://schemas.microsoft.com/office/drawing/2014/main" id="{46F65C4D-1898-AB4E-9E9F-082C30D0E87C}"/>
              </a:ext>
            </a:extLst>
          </p:cNvPr>
          <p:cNvSpPr txBox="1"/>
          <p:nvPr/>
        </p:nvSpPr>
        <p:spPr>
          <a:xfrm>
            <a:off x="8832129" y="2509446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200" b="1" dirty="0"/>
              <a:t>+</a:t>
            </a:r>
            <a:endParaRPr kumimoji="1" lang="zh-TW" altLang="en-US" sz="1200" b="1" dirty="0"/>
          </a:p>
        </p:txBody>
      </p:sp>
      <p:sp>
        <p:nvSpPr>
          <p:cNvPr id="135" name="文字方塊 134">
            <a:extLst>
              <a:ext uri="{FF2B5EF4-FFF2-40B4-BE49-F238E27FC236}">
                <a16:creationId xmlns:a16="http://schemas.microsoft.com/office/drawing/2014/main" id="{CD087739-DFCB-C24E-B338-22F1D8010F9C}"/>
              </a:ext>
            </a:extLst>
          </p:cNvPr>
          <p:cNvSpPr txBox="1"/>
          <p:nvPr/>
        </p:nvSpPr>
        <p:spPr>
          <a:xfrm>
            <a:off x="7191850" y="196895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b="1" dirty="0"/>
              <a:t>-</a:t>
            </a:r>
            <a:endParaRPr kumimoji="1" lang="zh-TW" altLang="en-US" b="1" dirty="0"/>
          </a:p>
        </p:txBody>
      </p:sp>
      <p:sp>
        <p:nvSpPr>
          <p:cNvPr id="136" name="文字方塊 135">
            <a:extLst>
              <a:ext uri="{FF2B5EF4-FFF2-40B4-BE49-F238E27FC236}">
                <a16:creationId xmlns:a16="http://schemas.microsoft.com/office/drawing/2014/main" id="{35581C4D-B9B8-ED4E-9E66-F1AFADCC1D33}"/>
              </a:ext>
            </a:extLst>
          </p:cNvPr>
          <p:cNvSpPr txBox="1"/>
          <p:nvPr/>
        </p:nvSpPr>
        <p:spPr>
          <a:xfrm>
            <a:off x="7195641" y="2499874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b="1" dirty="0"/>
              <a:t>-</a:t>
            </a:r>
            <a:endParaRPr kumimoji="1" lang="zh-TW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7" name="文字方塊 136">
                <a:extLst>
                  <a:ext uri="{FF2B5EF4-FFF2-40B4-BE49-F238E27FC236}">
                    <a16:creationId xmlns:a16="http://schemas.microsoft.com/office/drawing/2014/main" id="{F2923396-7815-E547-9614-BA0477201D93}"/>
                  </a:ext>
                </a:extLst>
              </p:cNvPr>
              <p:cNvSpPr txBox="1"/>
              <p:nvPr/>
            </p:nvSpPr>
            <p:spPr>
              <a:xfrm>
                <a:off x="6312807" y="2003841"/>
                <a:ext cx="792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137" name="文字方塊 136">
                <a:extLst>
                  <a:ext uri="{FF2B5EF4-FFF2-40B4-BE49-F238E27FC236}">
                    <a16:creationId xmlns:a16="http://schemas.microsoft.com/office/drawing/2014/main" id="{F2923396-7815-E547-9614-BA0477201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807" y="2003841"/>
                <a:ext cx="792781" cy="369332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文字方塊 137">
                <a:extLst>
                  <a:ext uri="{FF2B5EF4-FFF2-40B4-BE49-F238E27FC236}">
                    <a16:creationId xmlns:a16="http://schemas.microsoft.com/office/drawing/2014/main" id="{9173AA00-AAF3-5B47-B0FC-CBE991F89369}"/>
                  </a:ext>
                </a:extLst>
              </p:cNvPr>
              <p:cNvSpPr txBox="1"/>
              <p:nvPr/>
            </p:nvSpPr>
            <p:spPr>
              <a:xfrm>
                <a:off x="9514277" y="2351314"/>
                <a:ext cx="798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138" name="文字方塊 137">
                <a:extLst>
                  <a:ext uri="{FF2B5EF4-FFF2-40B4-BE49-F238E27FC236}">
                    <a16:creationId xmlns:a16="http://schemas.microsoft.com/office/drawing/2014/main" id="{9173AA00-AAF3-5B47-B0FC-CBE991F89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4277" y="2351314"/>
                <a:ext cx="798039" cy="369332"/>
              </a:xfrm>
              <a:prstGeom prst="rect">
                <a:avLst/>
              </a:prstGeom>
              <a:blipFill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文字方塊 140">
            <a:extLst>
              <a:ext uri="{FF2B5EF4-FFF2-40B4-BE49-F238E27FC236}">
                <a16:creationId xmlns:a16="http://schemas.microsoft.com/office/drawing/2014/main" id="{C5BEA1C9-70C1-6740-8635-FCF8846A4158}"/>
              </a:ext>
            </a:extLst>
          </p:cNvPr>
          <p:cNvSpPr txBox="1"/>
          <p:nvPr/>
        </p:nvSpPr>
        <p:spPr>
          <a:xfrm>
            <a:off x="6606276" y="1579218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i="1" dirty="0"/>
              <a:t>p</a:t>
            </a:r>
            <a:r>
              <a:rPr kumimoji="1" lang="en-US" altLang="zh-TW" i="1" baseline="30000" dirty="0"/>
              <a:t>+</a:t>
            </a:r>
            <a:r>
              <a:rPr kumimoji="1" lang="en-US" altLang="zh-TW" i="1" dirty="0"/>
              <a:t> </a:t>
            </a:r>
            <a:r>
              <a:rPr kumimoji="1" lang="en-US" altLang="zh-TW" dirty="0"/>
              <a:t>- type</a:t>
            </a:r>
            <a:endParaRPr kumimoji="1" lang="zh-TW" altLang="en-US" dirty="0"/>
          </a:p>
        </p:txBody>
      </p:sp>
      <p:sp>
        <p:nvSpPr>
          <p:cNvPr id="142" name="文字方塊 141">
            <a:extLst>
              <a:ext uri="{FF2B5EF4-FFF2-40B4-BE49-F238E27FC236}">
                <a16:creationId xmlns:a16="http://schemas.microsoft.com/office/drawing/2014/main" id="{5A1E2385-FC7F-264C-8457-F97F72D8BAC6}"/>
              </a:ext>
            </a:extLst>
          </p:cNvPr>
          <p:cNvSpPr txBox="1"/>
          <p:nvPr/>
        </p:nvSpPr>
        <p:spPr>
          <a:xfrm>
            <a:off x="8763751" y="1554052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i="1" dirty="0"/>
              <a:t>n </a:t>
            </a:r>
            <a:r>
              <a:rPr kumimoji="1" lang="en-US" altLang="zh-TW" dirty="0"/>
              <a:t>- type</a:t>
            </a:r>
            <a:endParaRPr kumimoji="1" lang="zh-TW" altLang="en-US" dirty="0"/>
          </a:p>
        </p:txBody>
      </p:sp>
      <p:sp>
        <p:nvSpPr>
          <p:cNvPr id="150" name="手繪多邊形 149">
            <a:extLst>
              <a:ext uri="{FF2B5EF4-FFF2-40B4-BE49-F238E27FC236}">
                <a16:creationId xmlns:a16="http://schemas.microsoft.com/office/drawing/2014/main" id="{A6B25DDA-E097-8146-806A-C2A6B734CEFE}"/>
              </a:ext>
            </a:extLst>
          </p:cNvPr>
          <p:cNvSpPr/>
          <p:nvPr/>
        </p:nvSpPr>
        <p:spPr>
          <a:xfrm flipH="1">
            <a:off x="7129009" y="2008814"/>
            <a:ext cx="65734" cy="906967"/>
          </a:xfrm>
          <a:custGeom>
            <a:avLst/>
            <a:gdLst>
              <a:gd name="connsiteX0" fmla="*/ 0 w 4283242"/>
              <a:gd name="connsiteY0" fmla="*/ 709863 h 709863"/>
              <a:gd name="connsiteX1" fmla="*/ 1317458 w 4283242"/>
              <a:gd name="connsiteY1" fmla="*/ 553453 h 709863"/>
              <a:gd name="connsiteX2" fmla="*/ 3110163 w 4283242"/>
              <a:gd name="connsiteY2" fmla="*/ 138363 h 709863"/>
              <a:gd name="connsiteX3" fmla="*/ 4283242 w 4283242"/>
              <a:gd name="connsiteY3" fmla="*/ 0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3242" h="709863">
                <a:moveTo>
                  <a:pt x="0" y="709863"/>
                </a:moveTo>
                <a:cubicBezTo>
                  <a:pt x="399549" y="679283"/>
                  <a:pt x="799098" y="648703"/>
                  <a:pt x="1317458" y="553453"/>
                </a:cubicBezTo>
                <a:cubicBezTo>
                  <a:pt x="1835818" y="458203"/>
                  <a:pt x="2615866" y="230605"/>
                  <a:pt x="3110163" y="138363"/>
                </a:cubicBezTo>
                <a:cubicBezTo>
                  <a:pt x="3604460" y="46121"/>
                  <a:pt x="3943851" y="23060"/>
                  <a:pt x="4283242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1" name="文字方塊 150">
                <a:extLst>
                  <a:ext uri="{FF2B5EF4-FFF2-40B4-BE49-F238E27FC236}">
                    <a16:creationId xmlns:a16="http://schemas.microsoft.com/office/drawing/2014/main" id="{5327F097-1638-4C48-9283-E38A2DFB22EC}"/>
                  </a:ext>
                </a:extLst>
              </p:cNvPr>
              <p:cNvSpPr txBox="1"/>
              <p:nvPr/>
            </p:nvSpPr>
            <p:spPr>
              <a:xfrm>
                <a:off x="7698954" y="1862482"/>
                <a:ext cx="395685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kumimoji="1" lang="en-US" altLang="zh-TW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kumimoji="1" lang="zh-TW" altLang="en-US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151" name="文字方塊 150">
                <a:extLst>
                  <a:ext uri="{FF2B5EF4-FFF2-40B4-BE49-F238E27FC236}">
                    <a16:creationId xmlns:a16="http://schemas.microsoft.com/office/drawing/2014/main" id="{5327F097-1638-4C48-9283-E38A2DFB2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954" y="1862482"/>
                <a:ext cx="395685" cy="40293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3" name="直線箭頭接點 152">
            <a:extLst>
              <a:ext uri="{FF2B5EF4-FFF2-40B4-BE49-F238E27FC236}">
                <a16:creationId xmlns:a16="http://schemas.microsoft.com/office/drawing/2014/main" id="{A21E4940-CCC3-564D-812D-4AEE2EE65AD9}"/>
              </a:ext>
            </a:extLst>
          </p:cNvPr>
          <p:cNvCxnSpPr>
            <a:cxnSpLocks/>
          </p:cNvCxnSpPr>
          <p:nvPr/>
        </p:nvCxnSpPr>
        <p:spPr>
          <a:xfrm flipH="1">
            <a:off x="7505305" y="2351314"/>
            <a:ext cx="1629464" cy="0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5" name="手繪多邊形 154">
            <a:extLst>
              <a:ext uri="{FF2B5EF4-FFF2-40B4-BE49-F238E27FC236}">
                <a16:creationId xmlns:a16="http://schemas.microsoft.com/office/drawing/2014/main" id="{61849C05-91CD-5048-AD13-0B1002998812}"/>
              </a:ext>
            </a:extLst>
          </p:cNvPr>
          <p:cNvSpPr/>
          <p:nvPr/>
        </p:nvSpPr>
        <p:spPr>
          <a:xfrm>
            <a:off x="7505305" y="2142127"/>
            <a:ext cx="1739803" cy="779994"/>
          </a:xfrm>
          <a:custGeom>
            <a:avLst/>
            <a:gdLst>
              <a:gd name="connsiteX0" fmla="*/ 1630573 w 1630573"/>
              <a:gd name="connsiteY0" fmla="*/ 780117 h 780117"/>
              <a:gd name="connsiteX1" fmla="*/ 812089 w 1630573"/>
              <a:gd name="connsiteY1" fmla="*/ 658624 h 780117"/>
              <a:gd name="connsiteX2" fmla="*/ 332509 w 1630573"/>
              <a:gd name="connsiteY2" fmla="*/ 121494 h 780117"/>
              <a:gd name="connsiteX3" fmla="*/ 0 w 1630573"/>
              <a:gd name="connsiteY3" fmla="*/ 0 h 78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0573" h="780117">
                <a:moveTo>
                  <a:pt x="1630573" y="780117"/>
                </a:moveTo>
                <a:cubicBezTo>
                  <a:pt x="1329503" y="774255"/>
                  <a:pt x="1028433" y="768394"/>
                  <a:pt x="812089" y="658624"/>
                </a:cubicBezTo>
                <a:cubicBezTo>
                  <a:pt x="595745" y="548853"/>
                  <a:pt x="467857" y="231265"/>
                  <a:pt x="332509" y="121494"/>
                </a:cubicBezTo>
                <a:cubicBezTo>
                  <a:pt x="197161" y="11723"/>
                  <a:pt x="98580" y="5861"/>
                  <a:pt x="0" y="0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56" name="直線箭頭接點 155">
            <a:extLst>
              <a:ext uri="{FF2B5EF4-FFF2-40B4-BE49-F238E27FC236}">
                <a16:creationId xmlns:a16="http://schemas.microsoft.com/office/drawing/2014/main" id="{AE813B93-7700-B141-8CB7-E1545FCF0246}"/>
              </a:ext>
            </a:extLst>
          </p:cNvPr>
          <p:cNvCxnSpPr>
            <a:cxnSpLocks/>
          </p:cNvCxnSpPr>
          <p:nvPr/>
        </p:nvCxnSpPr>
        <p:spPr>
          <a:xfrm flipH="1">
            <a:off x="7183850" y="2908204"/>
            <a:ext cx="3805970" cy="2186"/>
          </a:xfrm>
          <a:prstGeom prst="straightConnector1">
            <a:avLst/>
          </a:prstGeom>
          <a:ln w="15875">
            <a:solidFill>
              <a:srgbClr val="FF0000"/>
            </a:solidFill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7" name="手繪多邊形 156">
            <a:extLst>
              <a:ext uri="{FF2B5EF4-FFF2-40B4-BE49-F238E27FC236}">
                <a16:creationId xmlns:a16="http://schemas.microsoft.com/office/drawing/2014/main" id="{E983746D-E0F2-4345-931D-852DDB45E16A}"/>
              </a:ext>
            </a:extLst>
          </p:cNvPr>
          <p:cNvSpPr/>
          <p:nvPr/>
        </p:nvSpPr>
        <p:spPr>
          <a:xfrm>
            <a:off x="9073803" y="2351314"/>
            <a:ext cx="62940" cy="571161"/>
          </a:xfrm>
          <a:custGeom>
            <a:avLst/>
            <a:gdLst>
              <a:gd name="connsiteX0" fmla="*/ 0 w 4283242"/>
              <a:gd name="connsiteY0" fmla="*/ 709863 h 709863"/>
              <a:gd name="connsiteX1" fmla="*/ 1317458 w 4283242"/>
              <a:gd name="connsiteY1" fmla="*/ 553453 h 709863"/>
              <a:gd name="connsiteX2" fmla="*/ 3110163 w 4283242"/>
              <a:gd name="connsiteY2" fmla="*/ 138363 h 709863"/>
              <a:gd name="connsiteX3" fmla="*/ 4283242 w 4283242"/>
              <a:gd name="connsiteY3" fmla="*/ 0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3242" h="709863">
                <a:moveTo>
                  <a:pt x="0" y="709863"/>
                </a:moveTo>
                <a:cubicBezTo>
                  <a:pt x="399549" y="679283"/>
                  <a:pt x="799098" y="648703"/>
                  <a:pt x="1317458" y="553453"/>
                </a:cubicBezTo>
                <a:cubicBezTo>
                  <a:pt x="1835818" y="458203"/>
                  <a:pt x="2615866" y="230605"/>
                  <a:pt x="3110163" y="138363"/>
                </a:cubicBezTo>
                <a:cubicBezTo>
                  <a:pt x="3604460" y="46121"/>
                  <a:pt x="3943851" y="23060"/>
                  <a:pt x="4283242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58" name="文字方塊 157">
            <a:extLst>
              <a:ext uri="{FF2B5EF4-FFF2-40B4-BE49-F238E27FC236}">
                <a16:creationId xmlns:a16="http://schemas.microsoft.com/office/drawing/2014/main" id="{464B255F-7495-1943-8C0D-D4D347F4CB16}"/>
              </a:ext>
            </a:extLst>
          </p:cNvPr>
          <p:cNvSpPr txBox="1"/>
          <p:nvPr/>
        </p:nvSpPr>
        <p:spPr>
          <a:xfrm>
            <a:off x="4932993" y="3068725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2400" b="1" dirty="0"/>
              <a:t>r</a:t>
            </a:r>
            <a:r>
              <a:rPr kumimoji="1" lang="en-US" altLang="zh-TW" b="1" dirty="0"/>
              <a:t> </a:t>
            </a:r>
            <a:endParaRPr kumimoji="1" lang="en-US" altLang="zh-TW" b="1" baseline="-25000" dirty="0"/>
          </a:p>
        </p:txBody>
      </p:sp>
      <p:cxnSp>
        <p:nvCxnSpPr>
          <p:cNvPr id="160" name="直線箭頭接點 159">
            <a:extLst>
              <a:ext uri="{FF2B5EF4-FFF2-40B4-BE49-F238E27FC236}">
                <a16:creationId xmlns:a16="http://schemas.microsoft.com/office/drawing/2014/main" id="{467CFD7F-E1E8-A843-A293-358EA35028DF}"/>
              </a:ext>
            </a:extLst>
          </p:cNvPr>
          <p:cNvCxnSpPr>
            <a:cxnSpLocks/>
          </p:cNvCxnSpPr>
          <p:nvPr/>
        </p:nvCxnSpPr>
        <p:spPr>
          <a:xfrm flipH="1">
            <a:off x="6021749" y="5236784"/>
            <a:ext cx="353228" cy="0"/>
          </a:xfrm>
          <a:prstGeom prst="straightConnector1">
            <a:avLst/>
          </a:prstGeom>
          <a:ln w="15875">
            <a:solidFill>
              <a:srgbClr val="00B0F0"/>
            </a:solidFill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5" name="直線箭頭接點 164">
            <a:extLst>
              <a:ext uri="{FF2B5EF4-FFF2-40B4-BE49-F238E27FC236}">
                <a16:creationId xmlns:a16="http://schemas.microsoft.com/office/drawing/2014/main" id="{F0243CBF-EB6F-5240-8081-C6E925713A4E}"/>
              </a:ext>
            </a:extLst>
          </p:cNvPr>
          <p:cNvCxnSpPr/>
          <p:nvPr/>
        </p:nvCxnSpPr>
        <p:spPr>
          <a:xfrm>
            <a:off x="6078188" y="2931379"/>
            <a:ext cx="50009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8" name="文字方塊 167">
            <a:extLst>
              <a:ext uri="{FF2B5EF4-FFF2-40B4-BE49-F238E27FC236}">
                <a16:creationId xmlns:a16="http://schemas.microsoft.com/office/drawing/2014/main" id="{6B59A155-581C-894B-8971-482F02220B85}"/>
              </a:ext>
            </a:extLst>
          </p:cNvPr>
          <p:cNvSpPr txBox="1"/>
          <p:nvPr/>
        </p:nvSpPr>
        <p:spPr>
          <a:xfrm>
            <a:off x="7793470" y="493394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err="1"/>
              <a:t>Stillman</a:t>
            </a:r>
            <a:r>
              <a:rPr kumimoji="1" lang="en-US" altLang="zh-TW" dirty="0"/>
              <a:t> et al., (1977), </a:t>
            </a:r>
            <a:r>
              <a:rPr kumimoji="1" lang="en-US" altLang="zh-TW" dirty="0" err="1"/>
              <a:t>Capasso</a:t>
            </a:r>
            <a:r>
              <a:rPr kumimoji="1" lang="en-US" altLang="zh-TW" dirty="0"/>
              <a:t> (1985)</a:t>
            </a:r>
            <a:endParaRPr kumimoji="1" lang="zh-TW" altLang="en-US" dirty="0"/>
          </a:p>
        </p:txBody>
      </p:sp>
      <p:sp>
        <p:nvSpPr>
          <p:cNvPr id="169" name="文字方塊 168">
            <a:extLst>
              <a:ext uri="{FF2B5EF4-FFF2-40B4-BE49-F238E27FC236}">
                <a16:creationId xmlns:a16="http://schemas.microsoft.com/office/drawing/2014/main" id="{154CDDB7-30AF-2247-9446-1957E615B494}"/>
              </a:ext>
            </a:extLst>
          </p:cNvPr>
          <p:cNvSpPr txBox="1"/>
          <p:nvPr/>
        </p:nvSpPr>
        <p:spPr>
          <a:xfrm>
            <a:off x="7191850" y="2143766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b="1" dirty="0"/>
              <a:t>-</a:t>
            </a:r>
            <a:endParaRPr kumimoji="1" lang="zh-TW" altLang="en-US" b="1" dirty="0"/>
          </a:p>
        </p:txBody>
      </p:sp>
      <p:sp>
        <p:nvSpPr>
          <p:cNvPr id="170" name="文字方塊 169">
            <a:extLst>
              <a:ext uri="{FF2B5EF4-FFF2-40B4-BE49-F238E27FC236}">
                <a16:creationId xmlns:a16="http://schemas.microsoft.com/office/drawing/2014/main" id="{627CE384-1E98-BD43-A096-818E92B59B6A}"/>
              </a:ext>
            </a:extLst>
          </p:cNvPr>
          <p:cNvSpPr txBox="1"/>
          <p:nvPr/>
        </p:nvSpPr>
        <p:spPr>
          <a:xfrm>
            <a:off x="7196328" y="231633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b="1" dirty="0"/>
              <a:t>-</a:t>
            </a:r>
            <a:endParaRPr kumimoji="1" lang="zh-TW" altLang="en-US" b="1" dirty="0"/>
          </a:p>
        </p:txBody>
      </p:sp>
      <p:sp>
        <p:nvSpPr>
          <p:cNvPr id="171" name="手繪多邊形 170">
            <a:extLst>
              <a:ext uri="{FF2B5EF4-FFF2-40B4-BE49-F238E27FC236}">
                <a16:creationId xmlns:a16="http://schemas.microsoft.com/office/drawing/2014/main" id="{7761653A-9070-5343-AA0F-E9A3CB44FB49}"/>
              </a:ext>
            </a:extLst>
          </p:cNvPr>
          <p:cNvSpPr/>
          <p:nvPr/>
        </p:nvSpPr>
        <p:spPr>
          <a:xfrm>
            <a:off x="7107341" y="2143499"/>
            <a:ext cx="406874" cy="774693"/>
          </a:xfrm>
          <a:custGeom>
            <a:avLst/>
            <a:gdLst>
              <a:gd name="connsiteX0" fmla="*/ 0 w 4283242"/>
              <a:gd name="connsiteY0" fmla="*/ 709863 h 709863"/>
              <a:gd name="connsiteX1" fmla="*/ 1317458 w 4283242"/>
              <a:gd name="connsiteY1" fmla="*/ 553453 h 709863"/>
              <a:gd name="connsiteX2" fmla="*/ 3110163 w 4283242"/>
              <a:gd name="connsiteY2" fmla="*/ 138363 h 709863"/>
              <a:gd name="connsiteX3" fmla="*/ 4283242 w 4283242"/>
              <a:gd name="connsiteY3" fmla="*/ 0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3242" h="709863">
                <a:moveTo>
                  <a:pt x="0" y="709863"/>
                </a:moveTo>
                <a:cubicBezTo>
                  <a:pt x="399549" y="679283"/>
                  <a:pt x="799098" y="648703"/>
                  <a:pt x="1317458" y="553453"/>
                </a:cubicBezTo>
                <a:cubicBezTo>
                  <a:pt x="1835818" y="458203"/>
                  <a:pt x="2615866" y="230605"/>
                  <a:pt x="3110163" y="138363"/>
                </a:cubicBezTo>
                <a:cubicBezTo>
                  <a:pt x="3604460" y="46121"/>
                  <a:pt x="3943851" y="23060"/>
                  <a:pt x="4283242" y="0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66610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B6708A-F770-274A-AACA-C9CAA5D3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Multiplication governing equation</a:t>
            </a:r>
            <a:endParaRPr kumimoji="1"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8E6C69DC-AB06-5B40-B586-6DC0425A62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2210968"/>
                  </p:ext>
                </p:extLst>
              </p:nvPr>
            </p:nvGraphicFramePr>
            <p:xfrm>
              <a:off x="1295402" y="3040390"/>
              <a:ext cx="9601197" cy="104743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1564">
                      <a:extLst>
                        <a:ext uri="{9D8B030D-6E8A-4147-A177-3AD203B41FA5}">
                          <a16:colId xmlns:a16="http://schemas.microsoft.com/office/drawing/2014/main" val="4015772681"/>
                        </a:ext>
                      </a:extLst>
                    </a:gridCol>
                    <a:gridCol w="8572715">
                      <a:extLst>
                        <a:ext uri="{9D8B030D-6E8A-4147-A177-3AD203B41FA5}">
                          <a16:colId xmlns:a16="http://schemas.microsoft.com/office/drawing/2014/main" val="1898987729"/>
                        </a:ext>
                      </a:extLst>
                    </a:gridCol>
                    <a:gridCol w="666918">
                      <a:extLst>
                        <a:ext uri="{9D8B030D-6E8A-4147-A177-3AD203B41FA5}">
                          <a16:colId xmlns:a16="http://schemas.microsoft.com/office/drawing/2014/main" val="2221677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d>
                                  <m:d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altLang="zh-TW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TW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sup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d>
                                      <m:dPr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d>
                                  </m:e>
                                </m:nary>
                                <m:r>
                                  <m:rPr>
                                    <m:sty m:val="p"/>
                                  </m:rPr>
                                  <a:rPr lang="en-US" altLang="zh-TW" sz="2400" b="0" i="0" smtClean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nary>
                                      <m:naryPr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sSub>
                                          <m:sSubPr>
                                            <m:ctrlPr>
                                              <a:rPr lang="en-US" altLang="zh-TW" sz="24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4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4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</m:sub>
                                      <m:sup>
                                        <m:r>
                                          <a:rPr lang="en-US" altLang="zh-TW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p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  <m:r>
                                                  <a:rPr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  <m:r>
                                                  <a:rPr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𝑑𝑟</m:t>
                                        </m:r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</m:nary>
                                  </m:e>
                                </m:d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𝑑𝑟</m:t>
                                </m:r>
                              </m:oMath>
                            </m:oMathPara>
                          </a14:m>
                          <a:endParaRPr lang="zh-TW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455123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8E6C69DC-AB06-5B40-B586-6DC0425A62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2210968"/>
                  </p:ext>
                </p:extLst>
              </p:nvPr>
            </p:nvGraphicFramePr>
            <p:xfrm>
              <a:off x="1295402" y="3040390"/>
              <a:ext cx="9601197" cy="104743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1564">
                      <a:extLst>
                        <a:ext uri="{9D8B030D-6E8A-4147-A177-3AD203B41FA5}">
                          <a16:colId xmlns:a16="http://schemas.microsoft.com/office/drawing/2014/main" val="4015772681"/>
                        </a:ext>
                      </a:extLst>
                    </a:gridCol>
                    <a:gridCol w="8572715">
                      <a:extLst>
                        <a:ext uri="{9D8B030D-6E8A-4147-A177-3AD203B41FA5}">
                          <a16:colId xmlns:a16="http://schemas.microsoft.com/office/drawing/2014/main" val="1898987729"/>
                        </a:ext>
                      </a:extLst>
                    </a:gridCol>
                    <a:gridCol w="666918">
                      <a:extLst>
                        <a:ext uri="{9D8B030D-6E8A-4147-A177-3AD203B41FA5}">
                          <a16:colId xmlns:a16="http://schemas.microsoft.com/office/drawing/2014/main" val="222167774"/>
                        </a:ext>
                      </a:extLst>
                    </a:gridCol>
                  </a:tblGrid>
                  <a:tr h="1047433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4296" t="-137349" r="-7852" b="-20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1328302" t="-137349" b="-202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45512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687FF125-269B-2443-B678-A3AC1EFF83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4324817"/>
                  </p:ext>
                </p:extLst>
              </p:nvPr>
            </p:nvGraphicFramePr>
            <p:xfrm>
              <a:off x="1295402" y="4626315"/>
              <a:ext cx="9601196" cy="125469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0946">
                      <a:extLst>
                        <a:ext uri="{9D8B030D-6E8A-4147-A177-3AD203B41FA5}">
                          <a16:colId xmlns:a16="http://schemas.microsoft.com/office/drawing/2014/main" val="2379192686"/>
                        </a:ext>
                      </a:extLst>
                    </a:gridCol>
                    <a:gridCol w="8422316">
                      <a:extLst>
                        <a:ext uri="{9D8B030D-6E8A-4147-A177-3AD203B41FA5}">
                          <a16:colId xmlns:a16="http://schemas.microsoft.com/office/drawing/2014/main" val="699698691"/>
                        </a:ext>
                      </a:extLst>
                    </a:gridCol>
                    <a:gridCol w="707934">
                      <a:extLst>
                        <a:ext uri="{9D8B030D-6E8A-4147-A177-3AD203B41FA5}">
                          <a16:colId xmlns:a16="http://schemas.microsoft.com/office/drawing/2014/main" val="4209827862"/>
                        </a:ext>
                      </a:extLst>
                    </a:gridCol>
                  </a:tblGrid>
                  <a:tr h="802211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d>
                                  <m:d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altLang="zh-TW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TW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sup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  <m:d>
                                      <m:dPr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d>
                                  </m:e>
                                </m:nary>
                                <m:r>
                                  <m:rPr>
                                    <m:sty m:val="p"/>
                                  </m:rPr>
                                  <a:rPr lang="en-US" altLang="zh-TW" sz="2400" b="0" i="0" smtClean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altLang="zh-TW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en-US" altLang="zh-TW" sz="24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4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4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sup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  <m:r>
                                                  <a:rPr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  <m:r>
                                                  <a:rPr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𝑑𝑟</m:t>
                                        </m:r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</m:nary>
                                  </m:e>
                                </m:d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𝑑𝑟</m:t>
                                </m:r>
                              </m:oMath>
                            </m:oMathPara>
                          </a14:m>
                          <a:endParaRPr lang="zh-TW" altLang="en-US" sz="2000" dirty="0"/>
                        </a:p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TW" sz="2400" smtClean="0"/>
                                    </m:ctrlPr>
                                  </m:dPr>
                                  <m:e>
                                    <m:r>
                                      <a:rPr lang="en-US" altLang="zh-TW" sz="2400" b="0" i="0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54802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687FF125-269B-2443-B678-A3AC1EFF83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4324817"/>
                  </p:ext>
                </p:extLst>
              </p:nvPr>
            </p:nvGraphicFramePr>
            <p:xfrm>
              <a:off x="1295402" y="4626315"/>
              <a:ext cx="9601196" cy="125469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0946">
                      <a:extLst>
                        <a:ext uri="{9D8B030D-6E8A-4147-A177-3AD203B41FA5}">
                          <a16:colId xmlns:a16="http://schemas.microsoft.com/office/drawing/2014/main" val="2379192686"/>
                        </a:ext>
                      </a:extLst>
                    </a:gridCol>
                    <a:gridCol w="8422316">
                      <a:extLst>
                        <a:ext uri="{9D8B030D-6E8A-4147-A177-3AD203B41FA5}">
                          <a16:colId xmlns:a16="http://schemas.microsoft.com/office/drawing/2014/main" val="699698691"/>
                        </a:ext>
                      </a:extLst>
                    </a:gridCol>
                    <a:gridCol w="707934">
                      <a:extLst>
                        <a:ext uri="{9D8B030D-6E8A-4147-A177-3AD203B41FA5}">
                          <a16:colId xmlns:a16="http://schemas.microsoft.com/office/drawing/2014/main" val="4209827862"/>
                        </a:ext>
                      </a:extLst>
                    </a:gridCol>
                  </a:tblGrid>
                  <a:tr h="1254697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5732" t="-119000" r="-8446" b="-14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1251786" t="-119000" b="-14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54802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文字方塊 6">
            <a:extLst>
              <a:ext uri="{FF2B5EF4-FFF2-40B4-BE49-F238E27FC236}">
                <a16:creationId xmlns:a16="http://schemas.microsoft.com/office/drawing/2014/main" id="{A3258520-9601-2147-97D4-3B3098EB9EA6}"/>
              </a:ext>
            </a:extLst>
          </p:cNvPr>
          <p:cNvSpPr txBox="1"/>
          <p:nvPr/>
        </p:nvSpPr>
        <p:spPr>
          <a:xfrm>
            <a:off x="7793470" y="493394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err="1"/>
              <a:t>Stillman</a:t>
            </a:r>
            <a:r>
              <a:rPr kumimoji="1" lang="en-US" altLang="zh-TW" dirty="0"/>
              <a:t> et al., (1977), </a:t>
            </a:r>
            <a:r>
              <a:rPr kumimoji="1" lang="en-US" altLang="zh-TW" dirty="0" err="1"/>
              <a:t>Capasso</a:t>
            </a:r>
            <a:r>
              <a:rPr kumimoji="1" lang="en-US" altLang="zh-TW" dirty="0"/>
              <a:t> (1985)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0839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701019-EFD2-2547-8094-EE196FD72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398" y="1478831"/>
            <a:ext cx="3986049" cy="861156"/>
          </a:xfrm>
        </p:spPr>
        <p:txBody>
          <a:bodyPr>
            <a:normAutofit fontScale="90000"/>
          </a:bodyPr>
          <a:lstStyle/>
          <a:p>
            <a:r>
              <a:rPr kumimoji="1" lang="en-US" altLang="zh-TW" sz="4400" dirty="0"/>
              <a:t>Effective ionization rate</a:t>
            </a:r>
            <a:endParaRPr kumimoji="1" lang="zh-TW" altLang="en-US" sz="4400" dirty="0"/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AF1CA02F-5920-3440-A6A5-CD7985C4A784}"/>
              </a:ext>
            </a:extLst>
          </p:cNvPr>
          <p:cNvCxnSpPr>
            <a:cxnSpLocks/>
          </p:cNvCxnSpPr>
          <p:nvPr/>
        </p:nvCxnSpPr>
        <p:spPr>
          <a:xfrm>
            <a:off x="1390402" y="2482169"/>
            <a:ext cx="398604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圖片版面配置區 12">
            <a:extLst>
              <a:ext uri="{FF2B5EF4-FFF2-40B4-BE49-F238E27FC236}">
                <a16:creationId xmlns:a16="http://schemas.microsoft.com/office/drawing/2014/main" id="{2E620EBB-E9E0-D246-BA16-92F6872817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69" b="1169"/>
          <a:stretch>
            <a:fillRect/>
          </a:stretch>
        </p:blipFill>
        <p:spPr>
          <a:xfrm>
            <a:off x="5919788" y="1041400"/>
            <a:ext cx="5238750" cy="477520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71563547-7AC4-684A-9AE9-27FC046539D2}"/>
                  </a:ext>
                </a:extLst>
              </p:cNvPr>
              <p:cNvSpPr txBox="1"/>
              <p:nvPr/>
            </p:nvSpPr>
            <p:spPr>
              <a:xfrm>
                <a:off x="2362455" y="2711617"/>
                <a:ext cx="2315762" cy="694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TW" altLang="en-US" sz="24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kumimoji="1" lang="zh-TW" altLang="en-US" sz="2400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kumimoji="1"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kumimoji="1"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𝑐𝑜𝑛𝑠𝑡</m:t>
                      </m:r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.,</m:t>
                      </m:r>
                    </m:oMath>
                  </m:oMathPara>
                </a14:m>
                <a:endParaRPr kumimoji="1" lang="zh-TW" altLang="en-US" sz="2400" dirty="0"/>
              </a:p>
            </p:txBody>
          </p:sp>
        </mc:Choice>
        <mc:Fallback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71563547-7AC4-684A-9AE9-27FC04653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455" y="2711617"/>
                <a:ext cx="2315762" cy="694806"/>
              </a:xfrm>
              <a:prstGeom prst="rect">
                <a:avLst/>
              </a:prstGeom>
              <a:blipFill>
                <a:blip r:embed="rId3"/>
                <a:stretch>
                  <a:fillRect l="-2186" b="-7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>
            <a:extLst>
              <a:ext uri="{FF2B5EF4-FFF2-40B4-BE49-F238E27FC236}">
                <a16:creationId xmlns:a16="http://schemas.microsoft.com/office/drawing/2014/main" id="{33CD9868-03B5-1F44-9F9D-01472C4D9D40}"/>
              </a:ext>
            </a:extLst>
          </p:cNvPr>
          <p:cNvSpPr txBox="1"/>
          <p:nvPr/>
        </p:nvSpPr>
        <p:spPr>
          <a:xfrm>
            <a:off x="1078978" y="276663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200" dirty="0"/>
              <a:t>if</a:t>
            </a:r>
            <a:endParaRPr kumimoji="1"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547CABD2-8845-A247-AC90-58D035A2B3B5}"/>
                  </a:ext>
                </a:extLst>
              </p:cNvPr>
              <p:cNvSpPr txBox="1"/>
              <p:nvPr/>
            </p:nvSpPr>
            <p:spPr>
              <a:xfrm>
                <a:off x="1052495" y="4204696"/>
                <a:ext cx="4661854" cy="882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kumimoji="1" lang="zh-TW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nary>
                      <m:sSup>
                        <m:sSup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</m:d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nary>
                        </m:sup>
                      </m:sSup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𝑑𝑟</m:t>
                      </m:r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eff</m:t>
                              </m:r>
                            </m:sub>
                          </m:sSub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</m:t>
                          </m:r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</m:e>
                      </m:nary>
                    </m:oMath>
                  </m:oMathPara>
                </a14:m>
                <a:endParaRPr kumimoji="1" lang="zh-TW" altLang="en-US" sz="2400" dirty="0"/>
              </a:p>
            </p:txBody>
          </p:sp>
        </mc:Choice>
        <mc:Fallback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547CABD2-8845-A247-AC90-58D035A2B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495" y="4204696"/>
                <a:ext cx="4661854" cy="882165"/>
              </a:xfrm>
              <a:prstGeom prst="rect">
                <a:avLst/>
              </a:prstGeom>
              <a:blipFill>
                <a:blip r:embed="rId4"/>
                <a:stretch>
                  <a:fillRect l="-26630" t="-173239" b="-2408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字方塊 27">
            <a:extLst>
              <a:ext uri="{FF2B5EF4-FFF2-40B4-BE49-F238E27FC236}">
                <a16:creationId xmlns:a16="http://schemas.microsoft.com/office/drawing/2014/main" id="{496BF7BD-380E-BA4B-AC87-2C208954057C}"/>
              </a:ext>
            </a:extLst>
          </p:cNvPr>
          <p:cNvSpPr txBox="1"/>
          <p:nvPr/>
        </p:nvSpPr>
        <p:spPr>
          <a:xfrm>
            <a:off x="1052495" y="3573346"/>
            <a:ext cx="896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200" dirty="0"/>
              <a:t>then</a:t>
            </a:r>
            <a:endParaRPr kumimoji="1"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45D4DC4E-63BD-0442-AAFD-BA055AEFFA56}"/>
                  </a:ext>
                </a:extLst>
              </p:cNvPr>
              <p:cNvSpPr txBox="1"/>
              <p:nvPr/>
            </p:nvSpPr>
            <p:spPr>
              <a:xfrm>
                <a:off x="2145760" y="5271132"/>
                <a:ext cx="2635337" cy="751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TW" sz="2400" b="0" i="0" smtClean="0"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r>
                        <a:rPr kumimoji="1" lang="zh-TW" altLang="en-US" sz="2400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altLang="zh-TW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</m:den>
                      </m:f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kumimoji="1" lang="zh-TW" altLang="en-US" sz="2400" dirty="0"/>
              </a:p>
            </p:txBody>
          </p:sp>
        </mc:Choice>
        <mc:Fallback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45D4DC4E-63BD-0442-AAFD-BA055AEFF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760" y="5271132"/>
                <a:ext cx="2635337" cy="751744"/>
              </a:xfrm>
              <a:prstGeom prst="rect">
                <a:avLst/>
              </a:prstGeom>
              <a:blipFill>
                <a:blip r:embed="rId5"/>
                <a:stretch>
                  <a:fillRect l="-481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字方塊 30">
            <a:extLst>
              <a:ext uri="{FF2B5EF4-FFF2-40B4-BE49-F238E27FC236}">
                <a16:creationId xmlns:a16="http://schemas.microsoft.com/office/drawing/2014/main" id="{3C2988D0-7BD4-5C44-B8E9-A4B380DEAA44}"/>
              </a:ext>
            </a:extLst>
          </p:cNvPr>
          <p:cNvSpPr txBox="1"/>
          <p:nvPr/>
        </p:nvSpPr>
        <p:spPr>
          <a:xfrm>
            <a:off x="6882714" y="495347"/>
            <a:ext cx="438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TW" dirty="0"/>
              <a:t>Van </a:t>
            </a:r>
            <a:r>
              <a:rPr lang="en" altLang="zh-TW" dirty="0" err="1"/>
              <a:t>Overstraeten</a:t>
            </a:r>
            <a:r>
              <a:rPr lang="en" altLang="zh-TW" dirty="0"/>
              <a:t> </a:t>
            </a:r>
            <a:r>
              <a:rPr kumimoji="1" lang="en-US" altLang="zh-TW" dirty="0"/>
              <a:t>et al., (1970), </a:t>
            </a:r>
            <a:r>
              <a:rPr kumimoji="1" lang="en-US" altLang="zh-TW" dirty="0" err="1"/>
              <a:t>Capasso</a:t>
            </a:r>
            <a:r>
              <a:rPr kumimoji="1" lang="en-US" altLang="zh-TW" dirty="0"/>
              <a:t> (1985)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5131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701019-EFD2-2547-8094-EE196FD72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398" y="1248032"/>
            <a:ext cx="3986049" cy="1091955"/>
          </a:xfrm>
        </p:spPr>
        <p:txBody>
          <a:bodyPr>
            <a:noAutofit/>
          </a:bodyPr>
          <a:lstStyle/>
          <a:p>
            <a:r>
              <a:rPr kumimoji="1" lang="en-US" altLang="zh-TW" sz="3200" dirty="0"/>
              <a:t>Avalanche Breakdown Condition</a:t>
            </a:r>
            <a:endParaRPr kumimoji="1" lang="zh-TW" altLang="en-US" sz="3200" dirty="0"/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AF1CA02F-5920-3440-A6A5-CD7985C4A784}"/>
              </a:ext>
            </a:extLst>
          </p:cNvPr>
          <p:cNvCxnSpPr>
            <a:cxnSpLocks/>
          </p:cNvCxnSpPr>
          <p:nvPr/>
        </p:nvCxnSpPr>
        <p:spPr>
          <a:xfrm>
            <a:off x="1390402" y="2482169"/>
            <a:ext cx="398604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圖片版面配置區 12">
            <a:extLst>
              <a:ext uri="{FF2B5EF4-FFF2-40B4-BE49-F238E27FC236}">
                <a16:creationId xmlns:a16="http://schemas.microsoft.com/office/drawing/2014/main" id="{2E620EBB-E9E0-D246-BA16-92F6872817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69" b="1169"/>
          <a:stretch>
            <a:fillRect/>
          </a:stretch>
        </p:blipFill>
        <p:spPr>
          <a:xfrm>
            <a:off x="5919788" y="1041400"/>
            <a:ext cx="5238750" cy="477520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547CABD2-8845-A247-AC90-58D035A2B3B5}"/>
                  </a:ext>
                </a:extLst>
              </p:cNvPr>
              <p:cNvSpPr txBox="1"/>
              <p:nvPr/>
            </p:nvSpPr>
            <p:spPr>
              <a:xfrm>
                <a:off x="1334303" y="3156201"/>
                <a:ext cx="4098238" cy="882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d>
                        <m:d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</m:e>
                      </m:d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eff</m:t>
                              </m:r>
                            </m:sub>
                          </m:sSub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kumimoji="1" lang="zh-TW" altLang="en-US" sz="2400" dirty="0"/>
              </a:p>
            </p:txBody>
          </p:sp>
        </mc:Choice>
        <mc:Fallback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547CABD2-8845-A247-AC90-58D035A2B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303" y="3156201"/>
                <a:ext cx="4098238" cy="882165"/>
              </a:xfrm>
              <a:prstGeom prst="rect">
                <a:avLst/>
              </a:prstGeom>
              <a:blipFill>
                <a:blip r:embed="rId3"/>
                <a:stretch>
                  <a:fillRect t="-175714" b="-24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箭頭接點 11">
            <a:extLst>
              <a:ext uri="{FF2B5EF4-FFF2-40B4-BE49-F238E27FC236}">
                <a16:creationId xmlns:a16="http://schemas.microsoft.com/office/drawing/2014/main" id="{FE9FA867-2361-C64A-A458-5EE4757CB4BE}"/>
              </a:ext>
            </a:extLst>
          </p:cNvPr>
          <p:cNvCxnSpPr>
            <a:cxnSpLocks/>
          </p:cNvCxnSpPr>
          <p:nvPr/>
        </p:nvCxnSpPr>
        <p:spPr>
          <a:xfrm flipV="1">
            <a:off x="3163769" y="3075160"/>
            <a:ext cx="2020930" cy="928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箭頭接點 15">
            <a:extLst>
              <a:ext uri="{FF2B5EF4-FFF2-40B4-BE49-F238E27FC236}">
                <a16:creationId xmlns:a16="http://schemas.microsoft.com/office/drawing/2014/main" id="{8436F4C4-6096-BC49-A909-030BAC1BBFCE}"/>
              </a:ext>
            </a:extLst>
          </p:cNvPr>
          <p:cNvCxnSpPr>
            <a:cxnSpLocks/>
          </p:cNvCxnSpPr>
          <p:nvPr/>
        </p:nvCxnSpPr>
        <p:spPr>
          <a:xfrm flipV="1">
            <a:off x="2433897" y="3187684"/>
            <a:ext cx="300942" cy="709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C04B0FFB-29DF-4D42-B581-591861CB674F}"/>
                  </a:ext>
                </a:extLst>
              </p:cNvPr>
              <p:cNvSpPr txBox="1"/>
              <p:nvPr/>
            </p:nvSpPr>
            <p:spPr>
              <a:xfrm>
                <a:off x="2595942" y="2890494"/>
                <a:ext cx="4379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TW" altLang="en-US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kumimoji="1" lang="zh-TW" alt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C04B0FFB-29DF-4D42-B581-591861CB6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942" y="2890494"/>
                <a:ext cx="43794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F7F8DB0A-C99E-7448-AA8A-46C6E1AE4776}"/>
                  </a:ext>
                </a:extLst>
              </p:cNvPr>
              <p:cNvSpPr txBox="1"/>
              <p:nvPr/>
            </p:nvSpPr>
            <p:spPr>
              <a:xfrm>
                <a:off x="5157314" y="2829051"/>
                <a:ext cx="3706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zh-TW" alt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F7F8DB0A-C99E-7448-AA8A-46C6E1AE4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314" y="2829051"/>
                <a:ext cx="37061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FB679B1-5BDD-E34F-A325-3C4FCFA01AD1}"/>
                  </a:ext>
                </a:extLst>
              </p:cNvPr>
              <p:cNvSpPr/>
              <p:nvPr/>
            </p:nvSpPr>
            <p:spPr>
              <a:xfrm>
                <a:off x="1811231" y="4632154"/>
                <a:ext cx="3016980" cy="974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kumimoji="1"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eff</m:t>
                              </m:r>
                            </m:sub>
                          </m:sSub>
                          <m:r>
                            <a:rPr kumimoji="1"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kumimoji="1"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</m:t>
                          </m:r>
                          <m:r>
                            <a:rPr kumimoji="1"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FB679B1-5BDD-E34F-A325-3C4FCFA01A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231" y="4632154"/>
                <a:ext cx="3016980" cy="974498"/>
              </a:xfrm>
              <a:prstGeom prst="rect">
                <a:avLst/>
              </a:prstGeom>
              <a:blipFill>
                <a:blip r:embed="rId6"/>
                <a:stretch>
                  <a:fillRect l="-39076" t="-155844" b="-2181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5DD867D9-9604-3C45-9F4E-289E6C6A8F13}"/>
              </a:ext>
            </a:extLst>
          </p:cNvPr>
          <p:cNvCxnSpPr>
            <a:cxnSpLocks/>
          </p:cNvCxnSpPr>
          <p:nvPr/>
        </p:nvCxnSpPr>
        <p:spPr>
          <a:xfrm>
            <a:off x="1835945" y="5606652"/>
            <a:ext cx="30169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BD714417-5E80-964F-8B96-1FD61DE12DEE}"/>
              </a:ext>
            </a:extLst>
          </p:cNvPr>
          <p:cNvCxnSpPr>
            <a:cxnSpLocks/>
          </p:cNvCxnSpPr>
          <p:nvPr/>
        </p:nvCxnSpPr>
        <p:spPr>
          <a:xfrm>
            <a:off x="1840062" y="5684911"/>
            <a:ext cx="30169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AC60066B-D3B8-7F44-817B-E8564ADA4A07}"/>
              </a:ext>
            </a:extLst>
          </p:cNvPr>
          <p:cNvSpPr txBox="1"/>
          <p:nvPr/>
        </p:nvSpPr>
        <p:spPr>
          <a:xfrm>
            <a:off x="6882714" y="495347"/>
            <a:ext cx="438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TW" dirty="0"/>
              <a:t>Van </a:t>
            </a:r>
            <a:r>
              <a:rPr lang="en" altLang="zh-TW" dirty="0" err="1"/>
              <a:t>Overstraeten</a:t>
            </a:r>
            <a:r>
              <a:rPr lang="en" altLang="zh-TW" dirty="0"/>
              <a:t> </a:t>
            </a:r>
            <a:r>
              <a:rPr kumimoji="1" lang="en-US" altLang="zh-TW" dirty="0"/>
              <a:t>et al., (1970), </a:t>
            </a:r>
            <a:r>
              <a:rPr kumimoji="1" lang="en-US" altLang="zh-TW" dirty="0" err="1"/>
              <a:t>Capasso</a:t>
            </a:r>
            <a:r>
              <a:rPr kumimoji="1" lang="en-US" altLang="zh-TW" dirty="0"/>
              <a:t> (1985)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2868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CFAB46-CEBE-E74E-AC31-56917CEB3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Abrupt/Gaussian </a:t>
            </a:r>
            <a:br>
              <a:rPr kumimoji="1" lang="en-US" altLang="zh-TW" sz="7200" dirty="0"/>
            </a:br>
            <a:r>
              <a:rPr kumimoji="1" lang="en-US" altLang="zh-TW" sz="7200" dirty="0"/>
              <a:t>model &amp; simulation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03825D5-5F7E-C241-B481-0A72D7CDC2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8817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701019-EFD2-2547-8094-EE196FD72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398" y="1140161"/>
            <a:ext cx="3986049" cy="861156"/>
          </a:xfrm>
        </p:spPr>
        <p:txBody>
          <a:bodyPr>
            <a:normAutofit/>
          </a:bodyPr>
          <a:lstStyle/>
          <a:p>
            <a:r>
              <a:rPr kumimoji="1" lang="en-US" altLang="zh-TW" sz="4400" dirty="0"/>
              <a:t>Abrupt model</a:t>
            </a:r>
            <a:endParaRPr kumimoji="1" lang="zh-TW" altLang="en-US" sz="4400" dirty="0"/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1AE9B3BD-E7C2-3F48-A2FD-DF0833663DBB}"/>
              </a:ext>
            </a:extLst>
          </p:cNvPr>
          <p:cNvCxnSpPr>
            <a:cxnSpLocks/>
          </p:cNvCxnSpPr>
          <p:nvPr/>
        </p:nvCxnSpPr>
        <p:spPr>
          <a:xfrm>
            <a:off x="1390402" y="2143499"/>
            <a:ext cx="398604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035C71D1-5166-6647-98C6-9E48CF74A7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8" b="1478"/>
          <a:stretch>
            <a:fillRect/>
          </a:stretch>
        </p:blipFill>
        <p:spPr>
          <a:xfrm>
            <a:off x="5898976" y="1041400"/>
            <a:ext cx="5266800" cy="477041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A6FB060-BB83-4A48-B32F-2608A5B3913E}"/>
                  </a:ext>
                </a:extLst>
              </p:cNvPr>
              <p:cNvSpPr txBox="1"/>
              <p:nvPr/>
            </p:nvSpPr>
            <p:spPr>
              <a:xfrm>
                <a:off x="1948606" y="4876582"/>
                <a:ext cx="2966453" cy="793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d>
                        <m:d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𝑟𝐸</m:t>
                          </m:r>
                        </m:e>
                      </m:d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</m:oMath>
                  </m:oMathPara>
                </a14:m>
                <a:endParaRPr kumimoji="1" lang="zh-TW" altLang="en-US" sz="2400" dirty="0"/>
              </a:p>
            </p:txBody>
          </p:sp>
        </mc:Choice>
        <mc:Fallback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A6FB060-BB83-4A48-B32F-2608A5B39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606" y="4876582"/>
                <a:ext cx="2966453" cy="793615"/>
              </a:xfrm>
              <a:prstGeom prst="rect">
                <a:avLst/>
              </a:prstGeom>
              <a:blipFill>
                <a:blip r:embed="rId3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8E87C413-25E9-174A-93C8-FC3B2086BE04}"/>
                  </a:ext>
                </a:extLst>
              </p:cNvPr>
              <p:cNvSpPr txBox="1"/>
              <p:nvPr/>
            </p:nvSpPr>
            <p:spPr>
              <a:xfrm>
                <a:off x="1948606" y="3006879"/>
                <a:ext cx="2140009" cy="793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</m:oMath>
                  </m:oMathPara>
                </a14:m>
                <a:endParaRPr kumimoji="1" lang="zh-TW" altLang="en-US" sz="2400" dirty="0"/>
              </a:p>
            </p:txBody>
          </p:sp>
        </mc:Choice>
        <mc:Fallback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8E87C413-25E9-174A-93C8-FC3B2086B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606" y="3006879"/>
                <a:ext cx="2140009" cy="793615"/>
              </a:xfrm>
              <a:prstGeom prst="rect">
                <a:avLst/>
              </a:prstGeom>
              <a:blipFill>
                <a:blip r:embed="rId4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字方塊 33">
            <a:extLst>
              <a:ext uri="{FF2B5EF4-FFF2-40B4-BE49-F238E27FC236}">
                <a16:creationId xmlns:a16="http://schemas.microsoft.com/office/drawing/2014/main" id="{8BAFE047-8538-F24C-84C1-9318221E3D68}"/>
              </a:ext>
            </a:extLst>
          </p:cNvPr>
          <p:cNvSpPr txBox="1"/>
          <p:nvPr/>
        </p:nvSpPr>
        <p:spPr>
          <a:xfrm>
            <a:off x="1387363" y="2351834"/>
            <a:ext cx="2258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dirty="0"/>
              <a:t>Planar junction:</a:t>
            </a:r>
            <a:endParaRPr kumimoji="1" lang="zh-TW" altLang="en-US" sz="2400" b="1" dirty="0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D60FF8C4-0C0B-4648-B79A-6616C54955A2}"/>
              </a:ext>
            </a:extLst>
          </p:cNvPr>
          <p:cNvSpPr txBox="1"/>
          <p:nvPr/>
        </p:nvSpPr>
        <p:spPr>
          <a:xfrm>
            <a:off x="1387362" y="4206583"/>
            <a:ext cx="2842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dirty="0"/>
              <a:t>Cylindrical junction:</a:t>
            </a:r>
            <a:endParaRPr kumimoji="1"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49295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701019-EFD2-2547-8094-EE196FD72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398" y="1140161"/>
            <a:ext cx="3986049" cy="861156"/>
          </a:xfrm>
        </p:spPr>
        <p:txBody>
          <a:bodyPr>
            <a:normAutofit/>
          </a:bodyPr>
          <a:lstStyle/>
          <a:p>
            <a:r>
              <a:rPr kumimoji="1" lang="en-US" altLang="zh-TW" sz="4400" dirty="0"/>
              <a:t>Abrupt model</a:t>
            </a:r>
            <a:endParaRPr kumimoji="1" lang="zh-TW" altLang="en-US" sz="4400" dirty="0"/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1AE9B3BD-E7C2-3F48-A2FD-DF0833663DBB}"/>
              </a:ext>
            </a:extLst>
          </p:cNvPr>
          <p:cNvCxnSpPr>
            <a:cxnSpLocks/>
          </p:cNvCxnSpPr>
          <p:nvPr/>
        </p:nvCxnSpPr>
        <p:spPr>
          <a:xfrm>
            <a:off x="1390402" y="2143499"/>
            <a:ext cx="398604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文字方塊 6">
            <a:extLst>
              <a:ext uri="{FF2B5EF4-FFF2-40B4-BE49-F238E27FC236}">
                <a16:creationId xmlns:a16="http://schemas.microsoft.com/office/drawing/2014/main" id="{5C3219B7-5419-6741-A992-E3FBBFF0B5CC}"/>
              </a:ext>
            </a:extLst>
          </p:cNvPr>
          <p:cNvSpPr txBox="1"/>
          <p:nvPr/>
        </p:nvSpPr>
        <p:spPr>
          <a:xfrm>
            <a:off x="1387363" y="2351834"/>
            <a:ext cx="2258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dirty="0"/>
              <a:t>Planar junction:</a:t>
            </a:r>
            <a:endParaRPr kumimoji="1" lang="zh-TW" altLang="en-US" sz="2400" b="1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634E703-5DF3-F345-90A6-6D0E72D9F355}"/>
              </a:ext>
            </a:extLst>
          </p:cNvPr>
          <p:cNvSpPr txBox="1"/>
          <p:nvPr/>
        </p:nvSpPr>
        <p:spPr>
          <a:xfrm>
            <a:off x="1387362" y="4206583"/>
            <a:ext cx="2842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dirty="0"/>
              <a:t>Cylindrical junction:</a:t>
            </a:r>
            <a:endParaRPr kumimoji="1" lang="zh-TW" alt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B0289F07-A254-454F-934A-6F5D9BBA4E9E}"/>
                  </a:ext>
                </a:extLst>
              </p:cNvPr>
              <p:cNvSpPr txBox="1"/>
              <p:nvPr/>
            </p:nvSpPr>
            <p:spPr>
              <a:xfrm>
                <a:off x="1343125" y="3006879"/>
                <a:ext cx="2988767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4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kumimoji="1"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d>
                        <m:dPr>
                          <m:ctrlPr>
                            <a:rPr kumimoji="1"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zh-TW" altLang="en-US" sz="2400" dirty="0"/>
              </a:p>
            </p:txBody>
          </p:sp>
        </mc:Choice>
        <mc:Fallback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B0289F07-A254-454F-934A-6F5D9BBA4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125" y="3006879"/>
                <a:ext cx="2988767" cy="783804"/>
              </a:xfrm>
              <a:prstGeom prst="rect">
                <a:avLst/>
              </a:prstGeom>
              <a:blipFill>
                <a:blip r:embed="rId2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1A2F6903-9B09-D94C-B496-5AED62921B8F}"/>
                  </a:ext>
                </a:extLst>
              </p:cNvPr>
              <p:cNvSpPr txBox="1"/>
              <p:nvPr/>
            </p:nvSpPr>
            <p:spPr>
              <a:xfrm>
                <a:off x="1404623" y="4799936"/>
                <a:ext cx="3024546" cy="929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kumimoji="1"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d>
                        <m:dPr>
                          <m:ctrlPr>
                            <a:rPr kumimoji="1"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kumimoji="1"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1" lang="zh-TW" altLang="en-US" sz="2400" dirty="0"/>
              </a:p>
            </p:txBody>
          </p:sp>
        </mc:Choice>
        <mc:Fallback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1A2F6903-9B09-D94C-B496-5AED62921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623" y="4799936"/>
                <a:ext cx="3024546" cy="9296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圖片版面配置區 16">
            <a:extLst>
              <a:ext uri="{FF2B5EF4-FFF2-40B4-BE49-F238E27FC236}">
                <a16:creationId xmlns:a16="http://schemas.microsoft.com/office/drawing/2014/main" id="{E36896DB-E379-944D-B270-1297F9819F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66" b="3066"/>
          <a:stretch>
            <a:fillRect/>
          </a:stretch>
        </p:blipFill>
        <p:spPr>
          <a:xfrm>
            <a:off x="5894173" y="1041400"/>
            <a:ext cx="5264365" cy="4775200"/>
          </a:xfrm>
        </p:spPr>
      </p:pic>
    </p:spTree>
    <p:extLst>
      <p:ext uri="{BB962C8B-B14F-4D97-AF65-F5344CB8AC3E}">
        <p14:creationId xmlns:p14="http://schemas.microsoft.com/office/powerpoint/2010/main" val="1056927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393820-AB2F-7C45-BDE0-8A5F51381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Outline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F5B57E-B36C-0C4F-AAA8-DD114AFFF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cap="none" dirty="0"/>
              <a:t>Physics of avalanche breakdown</a:t>
            </a:r>
            <a:endParaRPr kumimoji="1" lang="en-US" altLang="zh-TW" dirty="0"/>
          </a:p>
          <a:p>
            <a:r>
              <a:rPr kumimoji="1" lang="en-US" altLang="zh-TW" cap="none" dirty="0"/>
              <a:t>Abrupt/Gaussian model &amp; simulation</a:t>
            </a:r>
          </a:p>
          <a:p>
            <a:r>
              <a:rPr kumimoji="1" lang="en-US" altLang="zh-TW" dirty="0"/>
              <a:t>Why does guard ring work?</a:t>
            </a:r>
          </a:p>
          <a:p>
            <a:r>
              <a:rPr kumimoji="1" lang="en-US" altLang="zh-TW" cap="none" dirty="0"/>
              <a:t>Reference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F3C7C25-4C0D-A047-9775-635461337E9E}"/>
              </a:ext>
            </a:extLst>
          </p:cNvPr>
          <p:cNvSpPr txBox="1"/>
          <p:nvPr/>
        </p:nvSpPr>
        <p:spPr>
          <a:xfrm>
            <a:off x="4390631" y="37558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EA085CB-9AF0-C34F-A4A4-C79604269AFF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TW" alt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6841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701019-EFD2-2547-8094-EE196FD72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398" y="1140161"/>
            <a:ext cx="3986049" cy="861156"/>
          </a:xfrm>
        </p:spPr>
        <p:txBody>
          <a:bodyPr>
            <a:normAutofit/>
          </a:bodyPr>
          <a:lstStyle/>
          <a:p>
            <a:r>
              <a:rPr kumimoji="1" lang="en-US" altLang="zh-TW" sz="4400" dirty="0"/>
              <a:t>Gaussian model</a:t>
            </a:r>
            <a:endParaRPr kumimoji="1" lang="zh-TW" altLang="en-US" sz="4400" dirty="0"/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1AE9B3BD-E7C2-3F48-A2FD-DF0833663DBB}"/>
              </a:ext>
            </a:extLst>
          </p:cNvPr>
          <p:cNvCxnSpPr>
            <a:cxnSpLocks/>
          </p:cNvCxnSpPr>
          <p:nvPr/>
        </p:nvCxnSpPr>
        <p:spPr>
          <a:xfrm>
            <a:off x="1390402" y="2143499"/>
            <a:ext cx="398604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6DE8FD2-E92D-984C-BFAF-B17EB4CD9FE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4" b="1404"/>
          <a:stretch>
            <a:fillRect/>
          </a:stretch>
        </p:blipFill>
        <p:spPr>
          <a:xfrm>
            <a:off x="5894388" y="1041400"/>
            <a:ext cx="5264150" cy="477520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E4A04F37-43B0-D44F-844F-758FEF01145D}"/>
                  </a:ext>
                </a:extLst>
              </p:cNvPr>
              <p:cNvSpPr txBox="1"/>
              <p:nvPr/>
            </p:nvSpPr>
            <p:spPr>
              <a:xfrm>
                <a:off x="1343125" y="3006879"/>
                <a:ext cx="4056815" cy="793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kumimoji="1"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1"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kumimoji="1"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kumimoji="1"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zh-TW" altLang="en-US" sz="2400" dirty="0"/>
              </a:p>
            </p:txBody>
          </p:sp>
        </mc:Choice>
        <mc:Fallback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E4A04F37-43B0-D44F-844F-758FEF011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125" y="3006879"/>
                <a:ext cx="4056815" cy="793615"/>
              </a:xfrm>
              <a:prstGeom prst="rect">
                <a:avLst/>
              </a:prstGeom>
              <a:blipFill>
                <a:blip r:embed="rId3"/>
                <a:stretch>
                  <a:fillRect t="-33333" b="-460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76FE1B12-F87E-5F41-825C-8ADAF01D127A}"/>
                  </a:ext>
                </a:extLst>
              </p:cNvPr>
              <p:cNvSpPr txBox="1"/>
              <p:nvPr/>
            </p:nvSpPr>
            <p:spPr>
              <a:xfrm>
                <a:off x="929902" y="4806056"/>
                <a:ext cx="4883260" cy="793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d>
                        <m:d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𝑟𝐸</m:t>
                          </m:r>
                        </m:e>
                      </m:d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kumimoji="1"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1"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kumimoji="1"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kumimoji="1"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zh-TW" altLang="en-US" sz="2400" dirty="0"/>
              </a:p>
            </p:txBody>
          </p:sp>
        </mc:Choice>
        <mc:Fallback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76FE1B12-F87E-5F41-825C-8ADAF01D1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02" y="4806056"/>
                <a:ext cx="4883260" cy="793615"/>
              </a:xfrm>
              <a:prstGeom prst="rect">
                <a:avLst/>
              </a:prstGeom>
              <a:blipFill>
                <a:blip r:embed="rId4"/>
                <a:stretch>
                  <a:fillRect t="-31250" b="-43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>
            <a:extLst>
              <a:ext uri="{FF2B5EF4-FFF2-40B4-BE49-F238E27FC236}">
                <a16:creationId xmlns:a16="http://schemas.microsoft.com/office/drawing/2014/main" id="{47944051-C13B-4445-8566-EF62CA4A8086}"/>
              </a:ext>
            </a:extLst>
          </p:cNvPr>
          <p:cNvSpPr txBox="1"/>
          <p:nvPr/>
        </p:nvSpPr>
        <p:spPr>
          <a:xfrm>
            <a:off x="1387363" y="2351834"/>
            <a:ext cx="2258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dirty="0"/>
              <a:t>Planar junction:</a:t>
            </a:r>
            <a:endParaRPr kumimoji="1" lang="zh-TW" altLang="en-US" sz="2400" b="1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1C479A68-B782-2048-B14F-8DAF73727DA4}"/>
              </a:ext>
            </a:extLst>
          </p:cNvPr>
          <p:cNvSpPr txBox="1"/>
          <p:nvPr/>
        </p:nvSpPr>
        <p:spPr>
          <a:xfrm>
            <a:off x="1387362" y="4206583"/>
            <a:ext cx="2842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dirty="0"/>
              <a:t>Cylindrical junction:</a:t>
            </a:r>
            <a:endParaRPr kumimoji="1"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52899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701019-EFD2-2547-8094-EE196FD72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398" y="1140161"/>
            <a:ext cx="3986049" cy="861156"/>
          </a:xfrm>
        </p:spPr>
        <p:txBody>
          <a:bodyPr>
            <a:normAutofit/>
          </a:bodyPr>
          <a:lstStyle/>
          <a:p>
            <a:r>
              <a:rPr kumimoji="1" lang="en-US" altLang="zh-TW" sz="4400" dirty="0"/>
              <a:t>Gaussian model</a:t>
            </a:r>
            <a:endParaRPr kumimoji="1" lang="zh-TW" altLang="en-US" sz="4400" dirty="0"/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1AE9B3BD-E7C2-3F48-A2FD-DF0833663DBB}"/>
              </a:ext>
            </a:extLst>
          </p:cNvPr>
          <p:cNvCxnSpPr>
            <a:cxnSpLocks/>
          </p:cNvCxnSpPr>
          <p:nvPr/>
        </p:nvCxnSpPr>
        <p:spPr>
          <a:xfrm>
            <a:off x="1390402" y="2143499"/>
            <a:ext cx="398604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594E5100-820E-B543-8CFC-478FFEA76571}"/>
                  </a:ext>
                </a:extLst>
              </p:cNvPr>
              <p:cNvSpPr txBox="1"/>
              <p:nvPr/>
            </p:nvSpPr>
            <p:spPr>
              <a:xfrm>
                <a:off x="379293" y="3006879"/>
                <a:ext cx="5518177" cy="983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40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kumimoji="1"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1"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  <m:nary>
                            <m:nary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  <m:sup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1" lang="en-US" altLang="zh-TW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kumimoji="1" lang="en-US" altLang="zh-TW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kumimoji="1" lang="en-US" altLang="zh-TW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kumimoji="1" lang="en-US" altLang="zh-TW" sz="2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zh-TW" sz="2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1" lang="en-US" altLang="zh-TW" sz="2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𝑑𝑟</m:t>
                              </m:r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kumimoji="1" lang="zh-TW" altLang="en-US" sz="2400" dirty="0"/>
              </a:p>
            </p:txBody>
          </p:sp>
        </mc:Choice>
        <mc:Fallback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594E5100-820E-B543-8CFC-478FFEA76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93" y="3006879"/>
                <a:ext cx="5518177" cy="983411"/>
              </a:xfrm>
              <a:prstGeom prst="rect">
                <a:avLst/>
              </a:prstGeom>
              <a:blipFill>
                <a:blip r:embed="rId2"/>
                <a:stretch>
                  <a:fillRect t="-148718" b="-2179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9DEB3A73-0764-D340-B40D-044C065F4E0C}"/>
                  </a:ext>
                </a:extLst>
              </p:cNvPr>
              <p:cNvSpPr txBox="1"/>
              <p:nvPr/>
            </p:nvSpPr>
            <p:spPr>
              <a:xfrm>
                <a:off x="783890" y="4690078"/>
                <a:ext cx="4708981" cy="1524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40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  <m:sSubSup>
                            <m:sSubSup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1"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kumimoji="1"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kumimoji="1" lang="en-US" altLang="zh-TW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kumimoji="1" lang="en-US" altLang="zh-TW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kumimoji="1" lang="en-US" altLang="zh-TW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zh-TW" altLang="en-US" sz="2400" dirty="0"/>
              </a:p>
            </p:txBody>
          </p:sp>
        </mc:Choice>
        <mc:Fallback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9DEB3A73-0764-D340-B40D-044C065F4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90" y="4690078"/>
                <a:ext cx="4708981" cy="1524969"/>
              </a:xfrm>
              <a:prstGeom prst="rect">
                <a:avLst/>
              </a:prstGeom>
              <a:blipFill>
                <a:blip r:embed="rId3"/>
                <a:stretch>
                  <a:fillRect t="-13223" b="-24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圖片版面配置區 24">
            <a:extLst>
              <a:ext uri="{FF2B5EF4-FFF2-40B4-BE49-F238E27FC236}">
                <a16:creationId xmlns:a16="http://schemas.microsoft.com/office/drawing/2014/main" id="{3EBFA75E-115A-1A42-9563-5909E47E714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16" b="2416"/>
          <a:stretch>
            <a:fillRect/>
          </a:stretch>
        </p:blipFill>
        <p:spPr>
          <a:xfrm>
            <a:off x="5897470" y="1041400"/>
            <a:ext cx="5261068" cy="4775200"/>
          </a:xfrm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id="{A93DD8E4-B83F-A847-B036-5E2F55B589DC}"/>
              </a:ext>
            </a:extLst>
          </p:cNvPr>
          <p:cNvSpPr txBox="1"/>
          <p:nvPr/>
        </p:nvSpPr>
        <p:spPr>
          <a:xfrm>
            <a:off x="1387363" y="2351834"/>
            <a:ext cx="2258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dirty="0"/>
              <a:t>Planar junction:</a:t>
            </a:r>
            <a:endParaRPr kumimoji="1" lang="zh-TW" altLang="en-US" sz="2400" b="1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E588C82E-87CF-E44C-9EFF-19F95A44AC89}"/>
              </a:ext>
            </a:extLst>
          </p:cNvPr>
          <p:cNvSpPr txBox="1"/>
          <p:nvPr/>
        </p:nvSpPr>
        <p:spPr>
          <a:xfrm>
            <a:off x="1387362" y="4206583"/>
            <a:ext cx="2842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dirty="0"/>
              <a:t>Cylindrical junction:</a:t>
            </a:r>
            <a:endParaRPr kumimoji="1"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57202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B6708A-F770-274A-AACA-C9CAA5D3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Silicon effective ionization rate</a:t>
            </a:r>
            <a:endParaRPr kumimoji="1"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8E6C69DC-AB06-5B40-B586-6DC0425A62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0541194"/>
                  </p:ext>
                </p:extLst>
              </p:nvPr>
            </p:nvGraphicFramePr>
            <p:xfrm>
              <a:off x="1295403" y="4103071"/>
              <a:ext cx="9601197" cy="461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39656">
                      <a:extLst>
                        <a:ext uri="{9D8B030D-6E8A-4147-A177-3AD203B41FA5}">
                          <a16:colId xmlns:a16="http://schemas.microsoft.com/office/drawing/2014/main" val="1898987729"/>
                        </a:ext>
                      </a:extLst>
                    </a:gridCol>
                    <a:gridCol w="4825634">
                      <a:extLst>
                        <a:ext uri="{9D8B030D-6E8A-4147-A177-3AD203B41FA5}">
                          <a16:colId xmlns:a16="http://schemas.microsoft.com/office/drawing/2014/main" val="222167774"/>
                        </a:ext>
                      </a:extLst>
                    </a:gridCol>
                    <a:gridCol w="1035907">
                      <a:extLst>
                        <a:ext uri="{9D8B030D-6E8A-4147-A177-3AD203B41FA5}">
                          <a16:colId xmlns:a16="http://schemas.microsoft.com/office/drawing/2014/main" val="149632511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=1.953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TW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TW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−24</m:t>
                                    </m:r>
                                  </m:sup>
                                </m:sSup>
                                <m:r>
                                  <a:rPr lang="en-US" altLang="zh-TW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zh-TW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en-US" altLang="zh-TW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TW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  <m:d>
                                  <m:dPr>
                                    <m:ctrlPr>
                                      <a:rPr lang="en-US" altLang="zh-TW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altLang="zh-TW" sz="2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2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𝑘𝑉</m:t>
                                        </m:r>
                                      </m:num>
                                      <m:den>
                                        <m:r>
                                          <a:rPr lang="en-US" altLang="zh-TW" sz="2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𝑐𝑚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altLang="zh-TW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≤500</m:t>
                                </m:r>
                                <m:d>
                                  <m:dPr>
                                    <m:ctrlPr>
                                      <a:rPr lang="en-US" altLang="zh-TW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altLang="zh-TW" sz="2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2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𝑘𝑉</m:t>
                                        </m:r>
                                      </m:num>
                                      <m:den>
                                        <m:r>
                                          <a:rPr lang="en-US" altLang="zh-TW" sz="2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𝑐𝑚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zh-TW" altLang="en-US" sz="2400" dirty="0">
                              <a:solidFill>
                                <a:srgbClr val="FF0000"/>
                              </a:solidFill>
                            </a:rPr>
                            <a:t>✔️</a:t>
                          </a:r>
                          <a:endParaRPr lang="zh-TW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4455123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8E6C69DC-AB06-5B40-B586-6DC0425A62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0541194"/>
                  </p:ext>
                </p:extLst>
              </p:nvPr>
            </p:nvGraphicFramePr>
            <p:xfrm>
              <a:off x="1295403" y="4103071"/>
              <a:ext cx="9601197" cy="461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39656">
                      <a:extLst>
                        <a:ext uri="{9D8B030D-6E8A-4147-A177-3AD203B41FA5}">
                          <a16:colId xmlns:a16="http://schemas.microsoft.com/office/drawing/2014/main" val="1898987729"/>
                        </a:ext>
                      </a:extLst>
                    </a:gridCol>
                    <a:gridCol w="4825634">
                      <a:extLst>
                        <a:ext uri="{9D8B030D-6E8A-4147-A177-3AD203B41FA5}">
                          <a16:colId xmlns:a16="http://schemas.microsoft.com/office/drawing/2014/main" val="222167774"/>
                        </a:ext>
                      </a:extLst>
                    </a:gridCol>
                    <a:gridCol w="1035907">
                      <a:extLst>
                        <a:ext uri="{9D8B030D-6E8A-4147-A177-3AD203B41FA5}">
                          <a16:colId xmlns:a16="http://schemas.microsoft.com/office/drawing/2014/main" val="1496325112"/>
                        </a:ext>
                      </a:extLst>
                    </a:gridCol>
                  </a:tblGrid>
                  <a:tr h="461328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0" t="-129730" r="-157143" b="-189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7632" t="-129730" r="-21579" b="-189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zh-TW" altLang="en-US" sz="2400" dirty="0">
                              <a:solidFill>
                                <a:srgbClr val="FF0000"/>
                              </a:solidFill>
                            </a:rPr>
                            <a:t>✔️</a:t>
                          </a:r>
                          <a:endParaRPr lang="zh-TW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445512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文字方塊 15">
            <a:extLst>
              <a:ext uri="{FF2B5EF4-FFF2-40B4-BE49-F238E27FC236}">
                <a16:creationId xmlns:a16="http://schemas.microsoft.com/office/drawing/2014/main" id="{89D21A30-0309-A149-96B4-27A77FA887AD}"/>
              </a:ext>
            </a:extLst>
          </p:cNvPr>
          <p:cNvSpPr txBox="1"/>
          <p:nvPr/>
        </p:nvSpPr>
        <p:spPr>
          <a:xfrm>
            <a:off x="9613557" y="495347"/>
            <a:ext cx="1657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Root et al. </a:t>
            </a:r>
            <a:r>
              <a:rPr kumimoji="1" lang="en-US" altLang="zh-TW" dirty="0"/>
              <a:t>(1960)</a:t>
            </a:r>
            <a:endParaRPr kumimoji="1"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表格 16">
                <a:extLst>
                  <a:ext uri="{FF2B5EF4-FFF2-40B4-BE49-F238E27FC236}">
                    <a16:creationId xmlns:a16="http://schemas.microsoft.com/office/drawing/2014/main" id="{C7369AF2-E9A5-704D-902E-F4BE929D50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8492461"/>
                  </p:ext>
                </p:extLst>
              </p:nvPr>
            </p:nvGraphicFramePr>
            <p:xfrm>
              <a:off x="1295404" y="4935093"/>
              <a:ext cx="9601195" cy="457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39655">
                      <a:extLst>
                        <a:ext uri="{9D8B030D-6E8A-4147-A177-3AD203B41FA5}">
                          <a16:colId xmlns:a16="http://schemas.microsoft.com/office/drawing/2014/main" val="1898987729"/>
                        </a:ext>
                      </a:extLst>
                    </a:gridCol>
                    <a:gridCol w="4825634">
                      <a:extLst>
                        <a:ext uri="{9D8B030D-6E8A-4147-A177-3AD203B41FA5}">
                          <a16:colId xmlns:a16="http://schemas.microsoft.com/office/drawing/2014/main" val="222167774"/>
                        </a:ext>
                      </a:extLst>
                    </a:gridCol>
                    <a:gridCol w="1035906">
                      <a:extLst>
                        <a:ext uri="{9D8B030D-6E8A-4147-A177-3AD203B41FA5}">
                          <a16:colId xmlns:a16="http://schemas.microsoft.com/office/drawing/2014/main" val="149632511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=2.5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−7</m:t>
                                    </m:r>
                                  </m:sup>
                                </m:sSup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500</m:t>
                                </m:r>
                                <m:d>
                                  <m:d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𝑘𝑉</m:t>
                                        </m:r>
                                      </m:num>
                                      <m:den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𝑐𝑚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≤750</m:t>
                                </m:r>
                                <m:d>
                                  <m:d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𝑘𝑉</m:t>
                                        </m:r>
                                      </m:num>
                                      <m:den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𝑐𝑚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zh-TW" altLang="en-US" sz="2400" dirty="0">
                              <a:solidFill>
                                <a:srgbClr val="FF0000"/>
                              </a:solidFill>
                            </a:rPr>
                            <a:t>❌</a:t>
                          </a:r>
                          <a:endParaRPr lang="zh-TW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4455123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表格 16">
                <a:extLst>
                  <a:ext uri="{FF2B5EF4-FFF2-40B4-BE49-F238E27FC236}">
                    <a16:creationId xmlns:a16="http://schemas.microsoft.com/office/drawing/2014/main" id="{C7369AF2-E9A5-704D-902E-F4BE929D50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8492461"/>
                  </p:ext>
                </p:extLst>
              </p:nvPr>
            </p:nvGraphicFramePr>
            <p:xfrm>
              <a:off x="1295404" y="4935093"/>
              <a:ext cx="9601195" cy="457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39655">
                      <a:extLst>
                        <a:ext uri="{9D8B030D-6E8A-4147-A177-3AD203B41FA5}">
                          <a16:colId xmlns:a16="http://schemas.microsoft.com/office/drawing/2014/main" val="1898987729"/>
                        </a:ext>
                      </a:extLst>
                    </a:gridCol>
                    <a:gridCol w="4825634">
                      <a:extLst>
                        <a:ext uri="{9D8B030D-6E8A-4147-A177-3AD203B41FA5}">
                          <a16:colId xmlns:a16="http://schemas.microsoft.com/office/drawing/2014/main" val="222167774"/>
                        </a:ext>
                      </a:extLst>
                    </a:gridCol>
                    <a:gridCol w="1035906">
                      <a:extLst>
                        <a:ext uri="{9D8B030D-6E8A-4147-A177-3AD203B41FA5}">
                          <a16:colId xmlns:a16="http://schemas.microsoft.com/office/drawing/2014/main" val="149632511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0" t="-129730" r="-157143" b="-189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7632" t="-129730" r="-21579" b="-189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zh-TW" altLang="en-US" sz="2400" dirty="0">
                              <a:solidFill>
                                <a:srgbClr val="FF0000"/>
                              </a:solidFill>
                            </a:rPr>
                            <a:t>❌</a:t>
                          </a:r>
                          <a:endParaRPr lang="zh-TW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445512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8" name="表格 17">
                <a:extLst>
                  <a:ext uri="{FF2B5EF4-FFF2-40B4-BE49-F238E27FC236}">
                    <a16:creationId xmlns:a16="http://schemas.microsoft.com/office/drawing/2014/main" id="{6CD7D6E8-5758-FD46-AC11-7EE50CBB85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1874111"/>
                  </p:ext>
                </p:extLst>
              </p:nvPr>
            </p:nvGraphicFramePr>
            <p:xfrm>
              <a:off x="1295403" y="5738912"/>
              <a:ext cx="9601195" cy="461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39656">
                      <a:extLst>
                        <a:ext uri="{9D8B030D-6E8A-4147-A177-3AD203B41FA5}">
                          <a16:colId xmlns:a16="http://schemas.microsoft.com/office/drawing/2014/main" val="1898987729"/>
                        </a:ext>
                      </a:extLst>
                    </a:gridCol>
                    <a:gridCol w="4850347">
                      <a:extLst>
                        <a:ext uri="{9D8B030D-6E8A-4147-A177-3AD203B41FA5}">
                          <a16:colId xmlns:a16="http://schemas.microsoft.com/office/drawing/2014/main" val="222167774"/>
                        </a:ext>
                      </a:extLst>
                    </a:gridCol>
                    <a:gridCol w="1011192">
                      <a:extLst>
                        <a:ext uri="{9D8B030D-6E8A-4147-A177-3AD203B41FA5}">
                          <a16:colId xmlns:a16="http://schemas.microsoft.com/office/drawing/2014/main" val="149632511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=1.3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750</m:t>
                                </m:r>
                                <m:d>
                                  <m:d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𝑘𝑉</m:t>
                                        </m:r>
                                      </m:num>
                                      <m:den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𝑐𝑚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≤1000</m:t>
                                </m:r>
                                <m:d>
                                  <m:d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𝑘𝑉</m:t>
                                        </m:r>
                                      </m:num>
                                      <m:den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𝑐𝑚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zh-TW" altLang="en-US" sz="2400" dirty="0">
                              <a:solidFill>
                                <a:srgbClr val="FF0000"/>
                              </a:solidFill>
                            </a:rPr>
                            <a:t>❌</a:t>
                          </a:r>
                          <a:endParaRPr lang="zh-TW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4455123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8" name="表格 17">
                <a:extLst>
                  <a:ext uri="{FF2B5EF4-FFF2-40B4-BE49-F238E27FC236}">
                    <a16:creationId xmlns:a16="http://schemas.microsoft.com/office/drawing/2014/main" id="{6CD7D6E8-5758-FD46-AC11-7EE50CBB85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1874111"/>
                  </p:ext>
                </p:extLst>
              </p:nvPr>
            </p:nvGraphicFramePr>
            <p:xfrm>
              <a:off x="1295403" y="5738912"/>
              <a:ext cx="9601195" cy="461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39656">
                      <a:extLst>
                        <a:ext uri="{9D8B030D-6E8A-4147-A177-3AD203B41FA5}">
                          <a16:colId xmlns:a16="http://schemas.microsoft.com/office/drawing/2014/main" val="1898987729"/>
                        </a:ext>
                      </a:extLst>
                    </a:gridCol>
                    <a:gridCol w="4850347">
                      <a:extLst>
                        <a:ext uri="{9D8B030D-6E8A-4147-A177-3AD203B41FA5}">
                          <a16:colId xmlns:a16="http://schemas.microsoft.com/office/drawing/2014/main" val="222167774"/>
                        </a:ext>
                      </a:extLst>
                    </a:gridCol>
                    <a:gridCol w="1011192">
                      <a:extLst>
                        <a:ext uri="{9D8B030D-6E8A-4147-A177-3AD203B41FA5}">
                          <a16:colId xmlns:a16="http://schemas.microsoft.com/office/drawing/2014/main" val="1496325112"/>
                        </a:ext>
                      </a:extLst>
                    </a:gridCol>
                  </a:tblGrid>
                  <a:tr h="461328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0" t="-123684" r="-157143" b="-18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7225" t="-123684" r="-20942" b="-18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zh-TW" altLang="en-US" sz="2400" dirty="0">
                              <a:solidFill>
                                <a:srgbClr val="FF0000"/>
                              </a:solidFill>
                            </a:rPr>
                            <a:t>❌</a:t>
                          </a:r>
                          <a:endParaRPr lang="zh-TW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445512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A4C15879-C372-0B4A-9D59-F5135E4FB296}"/>
                  </a:ext>
                </a:extLst>
              </p:cNvPr>
              <p:cNvSpPr/>
              <p:nvPr/>
            </p:nvSpPr>
            <p:spPr>
              <a:xfrm>
                <a:off x="4984317" y="2794947"/>
                <a:ext cx="2223365" cy="974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kumimoji="1"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eff</m:t>
                              </m:r>
                            </m:sub>
                          </m:sSub>
                          <m:r>
                            <a:rPr kumimoji="1"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</m:t>
                          </m:r>
                          <m:r>
                            <a:rPr kumimoji="1"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A4C15879-C372-0B4A-9D59-F5135E4FB2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317" y="2794947"/>
                <a:ext cx="2223365" cy="974498"/>
              </a:xfrm>
              <a:prstGeom prst="rect">
                <a:avLst/>
              </a:prstGeom>
              <a:blipFill>
                <a:blip r:embed="rId5"/>
                <a:stretch>
                  <a:fillRect l="-51977" t="-152564" b="-2141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408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701019-EFD2-2547-8094-EE196FD72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398" y="1248032"/>
            <a:ext cx="3986049" cy="1091955"/>
          </a:xfrm>
        </p:spPr>
        <p:txBody>
          <a:bodyPr>
            <a:noAutofit/>
          </a:bodyPr>
          <a:lstStyle/>
          <a:p>
            <a:r>
              <a:rPr kumimoji="1" lang="en-US" altLang="zh-TW" sz="3200" dirty="0"/>
              <a:t>Abrupt model: </a:t>
            </a:r>
            <a:r>
              <a:rPr kumimoji="1" lang="en-US" altLang="zh-TW" sz="3200" dirty="0" err="1"/>
              <a:t>V</a:t>
            </a:r>
            <a:r>
              <a:rPr kumimoji="1" lang="en-US" altLang="zh-TW" sz="3200" baseline="-25000" dirty="0" err="1"/>
              <a:t>b</a:t>
            </a:r>
            <a:r>
              <a:rPr kumimoji="1" lang="en-US" altLang="zh-TW" sz="3200" dirty="0"/>
              <a:t> &amp; N</a:t>
            </a:r>
            <a:r>
              <a:rPr kumimoji="1" lang="en-US" altLang="zh-TW" sz="3200" baseline="-25000" dirty="0"/>
              <a:t>d</a:t>
            </a:r>
            <a:endParaRPr kumimoji="1" lang="zh-TW" altLang="en-US" sz="3200" baseline="-25000" dirty="0"/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AF1CA02F-5920-3440-A6A5-CD7985C4A784}"/>
              </a:ext>
            </a:extLst>
          </p:cNvPr>
          <p:cNvCxnSpPr>
            <a:cxnSpLocks/>
          </p:cNvCxnSpPr>
          <p:nvPr/>
        </p:nvCxnSpPr>
        <p:spPr>
          <a:xfrm>
            <a:off x="1390402" y="2482169"/>
            <a:ext cx="398604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左大括弧 24">
            <a:extLst>
              <a:ext uri="{FF2B5EF4-FFF2-40B4-BE49-F238E27FC236}">
                <a16:creationId xmlns:a16="http://schemas.microsoft.com/office/drawing/2014/main" id="{04A7EF82-F507-FD47-9E9F-196AA4BF85FB}"/>
              </a:ext>
            </a:extLst>
          </p:cNvPr>
          <p:cNvSpPr/>
          <p:nvPr/>
        </p:nvSpPr>
        <p:spPr>
          <a:xfrm>
            <a:off x="992860" y="2731252"/>
            <a:ext cx="223079" cy="1116973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19692AE-66DC-6847-B8A9-4DB6AF2F1FF3}"/>
              </a:ext>
            </a:extLst>
          </p:cNvPr>
          <p:cNvSpPr txBox="1"/>
          <p:nvPr/>
        </p:nvSpPr>
        <p:spPr>
          <a:xfrm>
            <a:off x="581594" y="2986385"/>
            <a:ext cx="411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2400" b="1" dirty="0" err="1"/>
              <a:t>r</a:t>
            </a:r>
            <a:r>
              <a:rPr kumimoji="1" lang="en-US" altLang="zh-TW" sz="2400" b="1" baseline="-25000" dirty="0" err="1"/>
              <a:t>j</a:t>
            </a:r>
            <a:r>
              <a:rPr kumimoji="1" lang="en-US" altLang="zh-TW" b="1" dirty="0"/>
              <a:t> </a:t>
            </a:r>
            <a:endParaRPr kumimoji="1" lang="en-US" altLang="zh-TW" b="1" baseline="-25000" dirty="0"/>
          </a:p>
        </p:txBody>
      </p:sp>
      <p:pic>
        <p:nvPicPr>
          <p:cNvPr id="33" name="內容版面配置區 9">
            <a:extLst>
              <a:ext uri="{FF2B5EF4-FFF2-40B4-BE49-F238E27FC236}">
                <a16:creationId xmlns:a16="http://schemas.microsoft.com/office/drawing/2014/main" id="{D6A606C6-42EA-E746-B8E3-1F3AD5482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410" y="2633663"/>
            <a:ext cx="4187018" cy="3309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thickThin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757A7AD3-4254-DC4E-83AF-0711B097A6B1}"/>
                  </a:ext>
                </a:extLst>
              </p:cNvPr>
              <p:cNvSpPr txBox="1"/>
              <p:nvPr/>
            </p:nvSpPr>
            <p:spPr>
              <a:xfrm>
                <a:off x="3568700" y="5118100"/>
                <a:ext cx="626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zh-TW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757A7AD3-4254-DC4E-83AF-0711B097A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00" y="5118100"/>
                <a:ext cx="62626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FC2A2AC3-A35B-1942-9E3B-634ECA92B57A}"/>
                  </a:ext>
                </a:extLst>
              </p:cNvPr>
              <p:cNvSpPr txBox="1"/>
              <p:nvPr/>
            </p:nvSpPr>
            <p:spPr>
              <a:xfrm>
                <a:off x="1866900" y="2954635"/>
                <a:ext cx="6213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zh-TW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FC2A2AC3-A35B-1942-9E3B-634ECA92B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2954635"/>
                <a:ext cx="62138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圖片版面配置區 48">
            <a:extLst>
              <a:ext uri="{FF2B5EF4-FFF2-40B4-BE49-F238E27FC236}">
                <a16:creationId xmlns:a16="http://schemas.microsoft.com/office/drawing/2014/main" id="{BE4D63FE-D7B8-D14F-AD7D-B4DE77229E4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40400" y="914400"/>
            <a:ext cx="5418138" cy="5054600"/>
          </a:xfrm>
        </p:spPr>
      </p:pic>
    </p:spTree>
    <p:extLst>
      <p:ext uri="{BB962C8B-B14F-4D97-AF65-F5344CB8AC3E}">
        <p14:creationId xmlns:p14="http://schemas.microsoft.com/office/powerpoint/2010/main" val="1572251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701019-EFD2-2547-8094-EE196FD72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398" y="1248032"/>
            <a:ext cx="3986049" cy="1091955"/>
          </a:xfrm>
        </p:spPr>
        <p:txBody>
          <a:bodyPr>
            <a:noAutofit/>
          </a:bodyPr>
          <a:lstStyle/>
          <a:p>
            <a:r>
              <a:rPr kumimoji="1" lang="en-US" altLang="zh-TW" sz="3200" dirty="0"/>
              <a:t>Gaussian model: </a:t>
            </a:r>
            <a:br>
              <a:rPr kumimoji="1" lang="en-US" altLang="zh-TW" sz="3200" dirty="0"/>
            </a:br>
            <a:r>
              <a:rPr kumimoji="1" lang="en-US" altLang="zh-TW" sz="3200" dirty="0" err="1"/>
              <a:t>V</a:t>
            </a:r>
            <a:r>
              <a:rPr kumimoji="1" lang="en-US" altLang="zh-TW" sz="3200" baseline="-25000" dirty="0" err="1"/>
              <a:t>b</a:t>
            </a:r>
            <a:r>
              <a:rPr kumimoji="1" lang="en-US" altLang="zh-TW" sz="3200" dirty="0"/>
              <a:t> &amp; N</a:t>
            </a:r>
            <a:r>
              <a:rPr kumimoji="1" lang="en-US" altLang="zh-TW" sz="3200" baseline="-25000" dirty="0"/>
              <a:t>d</a:t>
            </a:r>
            <a:endParaRPr kumimoji="1" lang="zh-TW" altLang="en-US" sz="3200" baseline="-25000" dirty="0"/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AF1CA02F-5920-3440-A6A5-CD7985C4A784}"/>
              </a:ext>
            </a:extLst>
          </p:cNvPr>
          <p:cNvCxnSpPr>
            <a:cxnSpLocks/>
          </p:cNvCxnSpPr>
          <p:nvPr/>
        </p:nvCxnSpPr>
        <p:spPr>
          <a:xfrm>
            <a:off x="1390402" y="2482169"/>
            <a:ext cx="398604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左大括弧 24">
            <a:extLst>
              <a:ext uri="{FF2B5EF4-FFF2-40B4-BE49-F238E27FC236}">
                <a16:creationId xmlns:a16="http://schemas.microsoft.com/office/drawing/2014/main" id="{04A7EF82-F507-FD47-9E9F-196AA4BF85FB}"/>
              </a:ext>
            </a:extLst>
          </p:cNvPr>
          <p:cNvSpPr/>
          <p:nvPr/>
        </p:nvSpPr>
        <p:spPr>
          <a:xfrm>
            <a:off x="992860" y="2731252"/>
            <a:ext cx="223079" cy="1116973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19692AE-66DC-6847-B8A9-4DB6AF2F1FF3}"/>
              </a:ext>
            </a:extLst>
          </p:cNvPr>
          <p:cNvSpPr txBox="1"/>
          <p:nvPr/>
        </p:nvSpPr>
        <p:spPr>
          <a:xfrm>
            <a:off x="581594" y="2986385"/>
            <a:ext cx="411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2400" b="1" dirty="0" err="1"/>
              <a:t>r</a:t>
            </a:r>
            <a:r>
              <a:rPr kumimoji="1" lang="en-US" altLang="zh-TW" sz="2400" b="1" baseline="-25000" dirty="0" err="1"/>
              <a:t>j</a:t>
            </a:r>
            <a:r>
              <a:rPr kumimoji="1" lang="en-US" altLang="zh-TW" b="1" dirty="0"/>
              <a:t> </a:t>
            </a:r>
            <a:endParaRPr kumimoji="1" lang="en-US" altLang="zh-TW" b="1" baseline="-25000" dirty="0"/>
          </a:p>
        </p:txBody>
      </p:sp>
      <p:pic>
        <p:nvPicPr>
          <p:cNvPr id="33" name="內容版面配置區 9">
            <a:extLst>
              <a:ext uri="{FF2B5EF4-FFF2-40B4-BE49-F238E27FC236}">
                <a16:creationId xmlns:a16="http://schemas.microsoft.com/office/drawing/2014/main" id="{D6A606C6-42EA-E746-B8E3-1F3AD5482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410" y="2633663"/>
            <a:ext cx="4187018" cy="3309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thickThin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EF112941-4A81-9640-9612-AD813C166BBB}"/>
                  </a:ext>
                </a:extLst>
              </p:cNvPr>
              <p:cNvSpPr txBox="1"/>
              <p:nvPr/>
            </p:nvSpPr>
            <p:spPr>
              <a:xfrm>
                <a:off x="3568700" y="5118100"/>
                <a:ext cx="626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zh-TW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EF112941-4A81-9640-9612-AD813C166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00" y="5118100"/>
                <a:ext cx="62626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804218AD-7CDD-F44B-8BDF-F61EF21C8B58}"/>
                  </a:ext>
                </a:extLst>
              </p:cNvPr>
              <p:cNvSpPr txBox="1"/>
              <p:nvPr/>
            </p:nvSpPr>
            <p:spPr>
              <a:xfrm>
                <a:off x="1866900" y="2954635"/>
                <a:ext cx="6213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zh-TW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804218AD-7CDD-F44B-8BDF-F61EF21C8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2954635"/>
                <a:ext cx="62138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圖片版面配置區 15">
            <a:extLst>
              <a:ext uri="{FF2B5EF4-FFF2-40B4-BE49-F238E27FC236}">
                <a16:creationId xmlns:a16="http://schemas.microsoft.com/office/drawing/2014/main" id="{3F8C91AA-9E52-4C43-A5CC-F9DB61F0F9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40400" y="914400"/>
            <a:ext cx="5418138" cy="5054600"/>
          </a:xfrm>
        </p:spPr>
      </p:pic>
    </p:spTree>
    <p:extLst>
      <p:ext uri="{BB962C8B-B14F-4D97-AF65-F5344CB8AC3E}">
        <p14:creationId xmlns:p14="http://schemas.microsoft.com/office/powerpoint/2010/main" val="283285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701019-EFD2-2547-8094-EE196FD72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398" y="1248032"/>
            <a:ext cx="3986049" cy="1091955"/>
          </a:xfrm>
        </p:spPr>
        <p:txBody>
          <a:bodyPr>
            <a:noAutofit/>
          </a:bodyPr>
          <a:lstStyle/>
          <a:p>
            <a:r>
              <a:rPr kumimoji="1" lang="en-US" altLang="zh-TW" sz="3200" dirty="0"/>
              <a:t>Abrupt model: </a:t>
            </a:r>
            <a:br>
              <a:rPr kumimoji="1" lang="en-US" altLang="zh-TW" sz="3200" dirty="0"/>
            </a:br>
            <a:r>
              <a:rPr kumimoji="1" lang="en-US" altLang="zh-TW" sz="3200" dirty="0" err="1"/>
              <a:t>E</a:t>
            </a:r>
            <a:r>
              <a:rPr kumimoji="1" lang="en-US" altLang="zh-TW" sz="3200" baseline="-25000" dirty="0" err="1"/>
              <a:t>b</a:t>
            </a:r>
            <a:r>
              <a:rPr kumimoji="1" lang="en-US" altLang="zh-TW" sz="3200" baseline="-25000" dirty="0"/>
              <a:t>, max</a:t>
            </a:r>
            <a:r>
              <a:rPr kumimoji="1" lang="en-US" altLang="zh-TW" sz="3200" dirty="0"/>
              <a:t> &amp; N</a:t>
            </a:r>
            <a:r>
              <a:rPr kumimoji="1" lang="en-US" altLang="zh-TW" sz="3200" baseline="-25000" dirty="0"/>
              <a:t>d</a:t>
            </a:r>
            <a:endParaRPr kumimoji="1" lang="zh-TW" altLang="en-US" sz="3200" baseline="-25000" dirty="0"/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AF1CA02F-5920-3440-A6A5-CD7985C4A784}"/>
              </a:ext>
            </a:extLst>
          </p:cNvPr>
          <p:cNvCxnSpPr>
            <a:cxnSpLocks/>
          </p:cNvCxnSpPr>
          <p:nvPr/>
        </p:nvCxnSpPr>
        <p:spPr>
          <a:xfrm>
            <a:off x="1390402" y="2482169"/>
            <a:ext cx="398604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左大括弧 24">
            <a:extLst>
              <a:ext uri="{FF2B5EF4-FFF2-40B4-BE49-F238E27FC236}">
                <a16:creationId xmlns:a16="http://schemas.microsoft.com/office/drawing/2014/main" id="{04A7EF82-F507-FD47-9E9F-196AA4BF85FB}"/>
              </a:ext>
            </a:extLst>
          </p:cNvPr>
          <p:cNvSpPr/>
          <p:nvPr/>
        </p:nvSpPr>
        <p:spPr>
          <a:xfrm>
            <a:off x="992860" y="2731252"/>
            <a:ext cx="223079" cy="1116973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19692AE-66DC-6847-B8A9-4DB6AF2F1FF3}"/>
              </a:ext>
            </a:extLst>
          </p:cNvPr>
          <p:cNvSpPr txBox="1"/>
          <p:nvPr/>
        </p:nvSpPr>
        <p:spPr>
          <a:xfrm>
            <a:off x="581594" y="2986385"/>
            <a:ext cx="411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2400" b="1" dirty="0" err="1"/>
              <a:t>r</a:t>
            </a:r>
            <a:r>
              <a:rPr kumimoji="1" lang="en-US" altLang="zh-TW" sz="2400" b="1" baseline="-25000" dirty="0" err="1"/>
              <a:t>j</a:t>
            </a:r>
            <a:r>
              <a:rPr kumimoji="1" lang="en-US" altLang="zh-TW" b="1" dirty="0"/>
              <a:t> </a:t>
            </a:r>
            <a:endParaRPr kumimoji="1" lang="en-US" altLang="zh-TW" b="1" baseline="-25000" dirty="0"/>
          </a:p>
        </p:txBody>
      </p:sp>
      <p:pic>
        <p:nvPicPr>
          <p:cNvPr id="33" name="內容版面配置區 9">
            <a:extLst>
              <a:ext uri="{FF2B5EF4-FFF2-40B4-BE49-F238E27FC236}">
                <a16:creationId xmlns:a16="http://schemas.microsoft.com/office/drawing/2014/main" id="{D6A606C6-42EA-E746-B8E3-1F3AD5482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410" y="2633663"/>
            <a:ext cx="4187018" cy="3309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thickThin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EF112941-4A81-9640-9612-AD813C166BBB}"/>
                  </a:ext>
                </a:extLst>
              </p:cNvPr>
              <p:cNvSpPr txBox="1"/>
              <p:nvPr/>
            </p:nvSpPr>
            <p:spPr>
              <a:xfrm>
                <a:off x="3568700" y="5118100"/>
                <a:ext cx="626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zh-TW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EF112941-4A81-9640-9612-AD813C166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00" y="5118100"/>
                <a:ext cx="62626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804218AD-7CDD-F44B-8BDF-F61EF21C8B58}"/>
                  </a:ext>
                </a:extLst>
              </p:cNvPr>
              <p:cNvSpPr txBox="1"/>
              <p:nvPr/>
            </p:nvSpPr>
            <p:spPr>
              <a:xfrm>
                <a:off x="1866900" y="2954635"/>
                <a:ext cx="6213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zh-TW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804218AD-7CDD-F44B-8BDF-F61EF21C8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2954635"/>
                <a:ext cx="62138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圖片版面配置區 19">
            <a:extLst>
              <a:ext uri="{FF2B5EF4-FFF2-40B4-BE49-F238E27FC236}">
                <a16:creationId xmlns:a16="http://schemas.microsoft.com/office/drawing/2014/main" id="{47711FBF-09D8-9845-8DF3-622900FE0C3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40400" y="914400"/>
            <a:ext cx="5418138" cy="5054600"/>
          </a:xfrm>
        </p:spPr>
      </p:pic>
    </p:spTree>
    <p:extLst>
      <p:ext uri="{BB962C8B-B14F-4D97-AF65-F5344CB8AC3E}">
        <p14:creationId xmlns:p14="http://schemas.microsoft.com/office/powerpoint/2010/main" val="1321936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701019-EFD2-2547-8094-EE196FD72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398" y="1248032"/>
            <a:ext cx="3986049" cy="1091955"/>
          </a:xfrm>
        </p:spPr>
        <p:txBody>
          <a:bodyPr>
            <a:noAutofit/>
          </a:bodyPr>
          <a:lstStyle/>
          <a:p>
            <a:r>
              <a:rPr kumimoji="1" lang="en-US" altLang="zh-TW" sz="3200" dirty="0"/>
              <a:t>Gaussian model: </a:t>
            </a:r>
            <a:br>
              <a:rPr kumimoji="1" lang="en-US" altLang="zh-TW" sz="3200" dirty="0"/>
            </a:br>
            <a:r>
              <a:rPr kumimoji="1" lang="en-US" altLang="zh-TW" sz="3200" dirty="0" err="1"/>
              <a:t>E</a:t>
            </a:r>
            <a:r>
              <a:rPr kumimoji="1" lang="en-US" altLang="zh-TW" sz="3200" baseline="-25000" dirty="0" err="1"/>
              <a:t>b</a:t>
            </a:r>
            <a:r>
              <a:rPr kumimoji="1" lang="en-US" altLang="zh-TW" sz="3200" baseline="-25000" dirty="0"/>
              <a:t>, max</a:t>
            </a:r>
            <a:r>
              <a:rPr kumimoji="1" lang="en-US" altLang="zh-TW" sz="3200" dirty="0"/>
              <a:t> &amp; N</a:t>
            </a:r>
            <a:r>
              <a:rPr kumimoji="1" lang="en-US" altLang="zh-TW" sz="3200" baseline="-25000" dirty="0"/>
              <a:t>d</a:t>
            </a:r>
            <a:endParaRPr kumimoji="1" lang="zh-TW" altLang="en-US" sz="3200" baseline="-25000" dirty="0"/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AF1CA02F-5920-3440-A6A5-CD7985C4A784}"/>
              </a:ext>
            </a:extLst>
          </p:cNvPr>
          <p:cNvCxnSpPr>
            <a:cxnSpLocks/>
          </p:cNvCxnSpPr>
          <p:nvPr/>
        </p:nvCxnSpPr>
        <p:spPr>
          <a:xfrm>
            <a:off x="1390402" y="2482169"/>
            <a:ext cx="398604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左大括弧 24">
            <a:extLst>
              <a:ext uri="{FF2B5EF4-FFF2-40B4-BE49-F238E27FC236}">
                <a16:creationId xmlns:a16="http://schemas.microsoft.com/office/drawing/2014/main" id="{04A7EF82-F507-FD47-9E9F-196AA4BF85FB}"/>
              </a:ext>
            </a:extLst>
          </p:cNvPr>
          <p:cNvSpPr/>
          <p:nvPr/>
        </p:nvSpPr>
        <p:spPr>
          <a:xfrm>
            <a:off x="992860" y="2731252"/>
            <a:ext cx="223079" cy="1116973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19692AE-66DC-6847-B8A9-4DB6AF2F1FF3}"/>
              </a:ext>
            </a:extLst>
          </p:cNvPr>
          <p:cNvSpPr txBox="1"/>
          <p:nvPr/>
        </p:nvSpPr>
        <p:spPr>
          <a:xfrm>
            <a:off x="581594" y="2986385"/>
            <a:ext cx="411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2400" b="1" dirty="0" err="1"/>
              <a:t>r</a:t>
            </a:r>
            <a:r>
              <a:rPr kumimoji="1" lang="en-US" altLang="zh-TW" sz="2400" b="1" baseline="-25000" dirty="0" err="1"/>
              <a:t>j</a:t>
            </a:r>
            <a:r>
              <a:rPr kumimoji="1" lang="en-US" altLang="zh-TW" b="1" dirty="0"/>
              <a:t> </a:t>
            </a:r>
            <a:endParaRPr kumimoji="1" lang="en-US" altLang="zh-TW" b="1" baseline="-25000" dirty="0"/>
          </a:p>
        </p:txBody>
      </p:sp>
      <p:pic>
        <p:nvPicPr>
          <p:cNvPr id="33" name="內容版面配置區 9">
            <a:extLst>
              <a:ext uri="{FF2B5EF4-FFF2-40B4-BE49-F238E27FC236}">
                <a16:creationId xmlns:a16="http://schemas.microsoft.com/office/drawing/2014/main" id="{D6A606C6-42EA-E746-B8E3-1F3AD5482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410" y="2633663"/>
            <a:ext cx="4187018" cy="3309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thickThin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EF112941-4A81-9640-9612-AD813C166BBB}"/>
                  </a:ext>
                </a:extLst>
              </p:cNvPr>
              <p:cNvSpPr txBox="1"/>
              <p:nvPr/>
            </p:nvSpPr>
            <p:spPr>
              <a:xfrm>
                <a:off x="3568700" y="5118100"/>
                <a:ext cx="626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zh-TW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EF112941-4A81-9640-9612-AD813C166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00" y="5118100"/>
                <a:ext cx="62626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804218AD-7CDD-F44B-8BDF-F61EF21C8B58}"/>
                  </a:ext>
                </a:extLst>
              </p:cNvPr>
              <p:cNvSpPr txBox="1"/>
              <p:nvPr/>
            </p:nvSpPr>
            <p:spPr>
              <a:xfrm>
                <a:off x="1866900" y="2954635"/>
                <a:ext cx="6213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zh-TW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804218AD-7CDD-F44B-8BDF-F61EF21C8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2954635"/>
                <a:ext cx="62138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圖片版面配置區 19">
            <a:extLst>
              <a:ext uri="{FF2B5EF4-FFF2-40B4-BE49-F238E27FC236}">
                <a16:creationId xmlns:a16="http://schemas.microsoft.com/office/drawing/2014/main" id="{D8DB259C-B3D4-014C-AE31-2B5E4EAE4E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40400" y="914400"/>
            <a:ext cx="5418138" cy="5054600"/>
          </a:xfrm>
        </p:spPr>
      </p:pic>
    </p:spTree>
    <p:extLst>
      <p:ext uri="{BB962C8B-B14F-4D97-AF65-F5344CB8AC3E}">
        <p14:creationId xmlns:p14="http://schemas.microsoft.com/office/powerpoint/2010/main" val="1728157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701019-EFD2-2547-8094-EE196FD72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398" y="1248032"/>
            <a:ext cx="3986049" cy="1091955"/>
          </a:xfrm>
        </p:spPr>
        <p:txBody>
          <a:bodyPr>
            <a:noAutofit/>
          </a:bodyPr>
          <a:lstStyle/>
          <a:p>
            <a:r>
              <a:rPr kumimoji="1" lang="en-US" altLang="zh-TW" sz="3200" dirty="0"/>
              <a:t>Abrupt model: </a:t>
            </a:r>
            <a:br>
              <a:rPr kumimoji="1" lang="en-US" altLang="zh-TW" sz="3200" dirty="0"/>
            </a:br>
            <a:r>
              <a:rPr kumimoji="1" lang="en-US" altLang="zh-TW" sz="3200" dirty="0" err="1"/>
              <a:t>r</a:t>
            </a:r>
            <a:r>
              <a:rPr kumimoji="1" lang="en-US" altLang="zh-TW" sz="3200" baseline="-25000" dirty="0" err="1"/>
              <a:t>n</a:t>
            </a:r>
            <a:r>
              <a:rPr kumimoji="1" lang="en-US" altLang="zh-TW" sz="3200" dirty="0"/>
              <a:t> &amp; </a:t>
            </a:r>
            <a:r>
              <a:rPr kumimoji="1" lang="en-US" altLang="zh-TW" sz="3200" dirty="0" err="1"/>
              <a:t>r</a:t>
            </a:r>
            <a:r>
              <a:rPr kumimoji="1" lang="en-US" altLang="zh-TW" sz="3200" baseline="-25000" dirty="0" err="1"/>
              <a:t>j</a:t>
            </a:r>
            <a:endParaRPr kumimoji="1" lang="zh-TW" altLang="en-US" sz="3200" baseline="-25000" dirty="0"/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AF1CA02F-5920-3440-A6A5-CD7985C4A784}"/>
              </a:ext>
            </a:extLst>
          </p:cNvPr>
          <p:cNvCxnSpPr>
            <a:cxnSpLocks/>
          </p:cNvCxnSpPr>
          <p:nvPr/>
        </p:nvCxnSpPr>
        <p:spPr>
          <a:xfrm>
            <a:off x="1390402" y="2482169"/>
            <a:ext cx="398604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左大括弧 24">
            <a:extLst>
              <a:ext uri="{FF2B5EF4-FFF2-40B4-BE49-F238E27FC236}">
                <a16:creationId xmlns:a16="http://schemas.microsoft.com/office/drawing/2014/main" id="{04A7EF82-F507-FD47-9E9F-196AA4BF85FB}"/>
              </a:ext>
            </a:extLst>
          </p:cNvPr>
          <p:cNvSpPr/>
          <p:nvPr/>
        </p:nvSpPr>
        <p:spPr>
          <a:xfrm>
            <a:off x="992860" y="2731252"/>
            <a:ext cx="223079" cy="1116973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19692AE-66DC-6847-B8A9-4DB6AF2F1FF3}"/>
              </a:ext>
            </a:extLst>
          </p:cNvPr>
          <p:cNvSpPr txBox="1"/>
          <p:nvPr/>
        </p:nvSpPr>
        <p:spPr>
          <a:xfrm>
            <a:off x="581594" y="2986385"/>
            <a:ext cx="411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2400" b="1" dirty="0" err="1"/>
              <a:t>r</a:t>
            </a:r>
            <a:r>
              <a:rPr kumimoji="1" lang="en-US" altLang="zh-TW" sz="2400" b="1" baseline="-25000" dirty="0" err="1"/>
              <a:t>j</a:t>
            </a:r>
            <a:r>
              <a:rPr kumimoji="1" lang="en-US" altLang="zh-TW" b="1" dirty="0"/>
              <a:t> </a:t>
            </a:r>
            <a:endParaRPr kumimoji="1" lang="en-US" altLang="zh-TW" b="1" baseline="-25000" dirty="0"/>
          </a:p>
        </p:txBody>
      </p:sp>
      <p:pic>
        <p:nvPicPr>
          <p:cNvPr id="33" name="內容版面配置區 9">
            <a:extLst>
              <a:ext uri="{FF2B5EF4-FFF2-40B4-BE49-F238E27FC236}">
                <a16:creationId xmlns:a16="http://schemas.microsoft.com/office/drawing/2014/main" id="{D6A606C6-42EA-E746-B8E3-1F3AD5482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410" y="2633663"/>
            <a:ext cx="4187018" cy="3309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thickThin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EF112941-4A81-9640-9612-AD813C166BBB}"/>
                  </a:ext>
                </a:extLst>
              </p:cNvPr>
              <p:cNvSpPr txBox="1"/>
              <p:nvPr/>
            </p:nvSpPr>
            <p:spPr>
              <a:xfrm>
                <a:off x="3568700" y="5118100"/>
                <a:ext cx="626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zh-TW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EF112941-4A81-9640-9612-AD813C166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00" y="5118100"/>
                <a:ext cx="62626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804218AD-7CDD-F44B-8BDF-F61EF21C8B58}"/>
                  </a:ext>
                </a:extLst>
              </p:cNvPr>
              <p:cNvSpPr txBox="1"/>
              <p:nvPr/>
            </p:nvSpPr>
            <p:spPr>
              <a:xfrm>
                <a:off x="1866900" y="2954635"/>
                <a:ext cx="6213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zh-TW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804218AD-7CDD-F44B-8BDF-F61EF21C8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2954635"/>
                <a:ext cx="62138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73D6A45F-24FD-4E44-81D0-7084A0A35E1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t="23" b="23"/>
          <a:stretch>
            <a:fillRect/>
          </a:stretch>
        </p:blipFill>
        <p:spPr>
          <a:xfrm>
            <a:off x="5740400" y="914400"/>
            <a:ext cx="5418138" cy="5054600"/>
          </a:xfrm>
        </p:spPr>
      </p:pic>
    </p:spTree>
    <p:extLst>
      <p:ext uri="{BB962C8B-B14F-4D97-AF65-F5344CB8AC3E}">
        <p14:creationId xmlns:p14="http://schemas.microsoft.com/office/powerpoint/2010/main" val="1262832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701019-EFD2-2547-8094-EE196FD72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398" y="1248032"/>
            <a:ext cx="3986049" cy="1091955"/>
          </a:xfrm>
        </p:spPr>
        <p:txBody>
          <a:bodyPr>
            <a:noAutofit/>
          </a:bodyPr>
          <a:lstStyle/>
          <a:p>
            <a:r>
              <a:rPr kumimoji="1" lang="en-US" altLang="zh-TW" sz="3200" dirty="0"/>
              <a:t>Gaussian model: </a:t>
            </a:r>
            <a:br>
              <a:rPr kumimoji="1" lang="en-US" altLang="zh-TW" sz="3200" dirty="0"/>
            </a:br>
            <a:r>
              <a:rPr kumimoji="1" lang="en-US" altLang="zh-TW" sz="3200" dirty="0" err="1"/>
              <a:t>r</a:t>
            </a:r>
            <a:r>
              <a:rPr kumimoji="1" lang="en-US" altLang="zh-TW" sz="3200" baseline="-25000" dirty="0" err="1"/>
              <a:t>n</a:t>
            </a:r>
            <a:r>
              <a:rPr kumimoji="1" lang="en-US" altLang="zh-TW" sz="3200" dirty="0"/>
              <a:t> &amp; </a:t>
            </a:r>
            <a:r>
              <a:rPr kumimoji="1" lang="en-US" altLang="zh-TW" sz="3200" dirty="0" err="1"/>
              <a:t>r</a:t>
            </a:r>
            <a:r>
              <a:rPr kumimoji="1" lang="en-US" altLang="zh-TW" sz="3200" baseline="-25000" dirty="0" err="1"/>
              <a:t>j</a:t>
            </a:r>
            <a:endParaRPr kumimoji="1" lang="zh-TW" altLang="en-US" sz="3200" baseline="-25000" dirty="0"/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AF1CA02F-5920-3440-A6A5-CD7985C4A784}"/>
              </a:ext>
            </a:extLst>
          </p:cNvPr>
          <p:cNvCxnSpPr>
            <a:cxnSpLocks/>
          </p:cNvCxnSpPr>
          <p:nvPr/>
        </p:nvCxnSpPr>
        <p:spPr>
          <a:xfrm>
            <a:off x="1390402" y="2482169"/>
            <a:ext cx="398604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左大括弧 24">
            <a:extLst>
              <a:ext uri="{FF2B5EF4-FFF2-40B4-BE49-F238E27FC236}">
                <a16:creationId xmlns:a16="http://schemas.microsoft.com/office/drawing/2014/main" id="{04A7EF82-F507-FD47-9E9F-196AA4BF85FB}"/>
              </a:ext>
            </a:extLst>
          </p:cNvPr>
          <p:cNvSpPr/>
          <p:nvPr/>
        </p:nvSpPr>
        <p:spPr>
          <a:xfrm>
            <a:off x="992860" y="2731252"/>
            <a:ext cx="223079" cy="1116973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19692AE-66DC-6847-B8A9-4DB6AF2F1FF3}"/>
              </a:ext>
            </a:extLst>
          </p:cNvPr>
          <p:cNvSpPr txBox="1"/>
          <p:nvPr/>
        </p:nvSpPr>
        <p:spPr>
          <a:xfrm>
            <a:off x="581594" y="2986385"/>
            <a:ext cx="411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2400" b="1" dirty="0" err="1"/>
              <a:t>r</a:t>
            </a:r>
            <a:r>
              <a:rPr kumimoji="1" lang="en-US" altLang="zh-TW" sz="2400" b="1" baseline="-25000" dirty="0" err="1"/>
              <a:t>j</a:t>
            </a:r>
            <a:r>
              <a:rPr kumimoji="1" lang="en-US" altLang="zh-TW" b="1" dirty="0"/>
              <a:t> </a:t>
            </a:r>
            <a:endParaRPr kumimoji="1" lang="en-US" altLang="zh-TW" b="1" baseline="-25000" dirty="0"/>
          </a:p>
        </p:txBody>
      </p:sp>
      <p:pic>
        <p:nvPicPr>
          <p:cNvPr id="33" name="內容版面配置區 9">
            <a:extLst>
              <a:ext uri="{FF2B5EF4-FFF2-40B4-BE49-F238E27FC236}">
                <a16:creationId xmlns:a16="http://schemas.microsoft.com/office/drawing/2014/main" id="{D6A606C6-42EA-E746-B8E3-1F3AD5482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410" y="2633663"/>
            <a:ext cx="4187018" cy="3309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thickThin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EF112941-4A81-9640-9612-AD813C166BBB}"/>
                  </a:ext>
                </a:extLst>
              </p:cNvPr>
              <p:cNvSpPr txBox="1"/>
              <p:nvPr/>
            </p:nvSpPr>
            <p:spPr>
              <a:xfrm>
                <a:off x="3568700" y="5118100"/>
                <a:ext cx="626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zh-TW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EF112941-4A81-9640-9612-AD813C166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00" y="5118100"/>
                <a:ext cx="62626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804218AD-7CDD-F44B-8BDF-F61EF21C8B58}"/>
                  </a:ext>
                </a:extLst>
              </p:cNvPr>
              <p:cNvSpPr txBox="1"/>
              <p:nvPr/>
            </p:nvSpPr>
            <p:spPr>
              <a:xfrm>
                <a:off x="1866900" y="2954635"/>
                <a:ext cx="6213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zh-TW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804218AD-7CDD-F44B-8BDF-F61EF21C8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2954635"/>
                <a:ext cx="62138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CBD0D02F-8114-2445-8F09-34E51D927E7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t="23" b="23"/>
          <a:stretch>
            <a:fillRect/>
          </a:stretch>
        </p:blipFill>
        <p:spPr>
          <a:xfrm>
            <a:off x="5740400" y="914400"/>
            <a:ext cx="5418138" cy="5054600"/>
          </a:xfrm>
        </p:spPr>
      </p:pic>
    </p:spTree>
    <p:extLst>
      <p:ext uri="{BB962C8B-B14F-4D97-AF65-F5344CB8AC3E}">
        <p14:creationId xmlns:p14="http://schemas.microsoft.com/office/powerpoint/2010/main" val="3914205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CFAB46-CEBE-E74E-AC31-56917CEB3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868" y="2336800"/>
            <a:ext cx="9592732" cy="1600200"/>
          </a:xfrm>
        </p:spPr>
        <p:txBody>
          <a:bodyPr>
            <a:normAutofit/>
          </a:bodyPr>
          <a:lstStyle/>
          <a:p>
            <a:r>
              <a:rPr kumimoji="1" lang="en-US" altLang="zh-TW" sz="7200" dirty="0"/>
              <a:t>Why does guard ring work?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03825D5-5F7E-C241-B481-0A72D7CDC2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3166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BA0A16-D4DB-3041-A786-DD535D058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Silvaco</a:t>
            </a:r>
            <a:r>
              <a:rPr kumimoji="1" lang="en-US" altLang="zh-TW" dirty="0"/>
              <a:t> TCAD : Net doping</a:t>
            </a:r>
            <a:endParaRPr kumimoji="1" lang="zh-TW" altLang="en-US" dirty="0"/>
          </a:p>
        </p:txBody>
      </p:sp>
      <p:pic>
        <p:nvPicPr>
          <p:cNvPr id="20" name="內容版面配置區 19">
            <a:extLst>
              <a:ext uri="{FF2B5EF4-FFF2-40B4-BE49-F238E27FC236}">
                <a16:creationId xmlns:a16="http://schemas.microsoft.com/office/drawing/2014/main" id="{5765E281-431D-3842-A352-0B66633D6C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61623" y="2560638"/>
            <a:ext cx="4191954" cy="3309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內容版面配置區 17">
            <a:extLst>
              <a:ext uri="{FF2B5EF4-FFF2-40B4-BE49-F238E27FC236}">
                <a16:creationId xmlns:a16="http://schemas.microsoft.com/office/drawing/2014/main" id="{38ACC9B3-5A87-1444-B3E6-7DAE5234DF75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41766" y="2560638"/>
            <a:ext cx="4197968" cy="3309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B39DEDEE-E5B6-3643-ABCD-A11E502C4FDB}"/>
              </a:ext>
            </a:extLst>
          </p:cNvPr>
          <p:cNvSpPr txBox="1"/>
          <p:nvPr/>
        </p:nvSpPr>
        <p:spPr>
          <a:xfrm>
            <a:off x="4757195" y="4514126"/>
            <a:ext cx="437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800" dirty="0"/>
              <a:t>Si</a:t>
            </a:r>
            <a:endParaRPr kumimoji="1" lang="zh-TW" altLang="en-US" sz="28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1BEE2A36-7951-AF47-8229-BBB7CC177CB1}"/>
              </a:ext>
            </a:extLst>
          </p:cNvPr>
          <p:cNvSpPr txBox="1"/>
          <p:nvPr/>
        </p:nvSpPr>
        <p:spPr>
          <a:xfrm>
            <a:off x="8135636" y="4514126"/>
            <a:ext cx="437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800" dirty="0"/>
              <a:t>Si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2669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BA0A16-D4DB-3041-A786-DD535D058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dirty="0"/>
              <a:t>Why does guard ring work?</a:t>
            </a:r>
            <a:endParaRPr kumimoji="1" lang="zh-TW" altLang="en-US" baseline="-25000" dirty="0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BEACF8BF-5EF8-2B46-876C-9D50CB9E46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64091" y="2560638"/>
            <a:ext cx="4187018" cy="3309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CA0854CC-745C-354E-ABA7-B0595F4038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47771" y="2560638"/>
            <a:ext cx="4185957" cy="3309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09C0F8F9-F536-D44C-BC2C-1A4E8D44D6DB}"/>
              </a:ext>
            </a:extLst>
          </p:cNvPr>
          <p:cNvCxnSpPr>
            <a:cxnSpLocks/>
          </p:cNvCxnSpPr>
          <p:nvPr/>
        </p:nvCxnSpPr>
        <p:spPr>
          <a:xfrm>
            <a:off x="3556000" y="2921000"/>
            <a:ext cx="1257300" cy="163830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BB6AF936-D2F4-0643-BDF6-90186AD847C5}"/>
              </a:ext>
            </a:extLst>
          </p:cNvPr>
          <p:cNvCxnSpPr>
            <a:cxnSpLocks/>
          </p:cNvCxnSpPr>
          <p:nvPr/>
        </p:nvCxnSpPr>
        <p:spPr>
          <a:xfrm>
            <a:off x="2859338" y="3234795"/>
            <a:ext cx="0" cy="1887538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291D7654-9CBF-FD4B-82BD-BDA88A0320C3}"/>
              </a:ext>
            </a:extLst>
          </p:cNvPr>
          <p:cNvCxnSpPr>
            <a:cxnSpLocks/>
          </p:cNvCxnSpPr>
          <p:nvPr/>
        </p:nvCxnSpPr>
        <p:spPr>
          <a:xfrm>
            <a:off x="6560043" y="3234795"/>
            <a:ext cx="0" cy="2323571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8EE881C7-A0EA-E341-9217-6E27388C55CB}"/>
              </a:ext>
            </a:extLst>
          </p:cNvPr>
          <p:cNvCxnSpPr>
            <a:cxnSpLocks/>
          </p:cNvCxnSpPr>
          <p:nvPr/>
        </p:nvCxnSpPr>
        <p:spPr>
          <a:xfrm flipH="1">
            <a:off x="8858250" y="3656753"/>
            <a:ext cx="1131994" cy="2213822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314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B6708A-F770-274A-AACA-C9CAA5D3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Why does guard ring work?</a:t>
            </a:r>
            <a:endParaRPr kumimoji="1"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A4C15879-C372-0B4A-9D59-F5135E4FB296}"/>
                  </a:ext>
                </a:extLst>
              </p:cNvPr>
              <p:cNvSpPr/>
              <p:nvPr/>
            </p:nvSpPr>
            <p:spPr>
              <a:xfrm>
                <a:off x="4984317" y="2913944"/>
                <a:ext cx="2223365" cy="974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kumimoji="1"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eff</m:t>
                              </m:r>
                            </m:sub>
                          </m:sSub>
                          <m:r>
                            <a:rPr kumimoji="1"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</m:t>
                          </m:r>
                          <m:r>
                            <a:rPr kumimoji="1"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A4C15879-C372-0B4A-9D59-F5135E4FB2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317" y="2913944"/>
                <a:ext cx="2223365" cy="974498"/>
              </a:xfrm>
              <a:prstGeom prst="rect">
                <a:avLst/>
              </a:prstGeom>
              <a:blipFill>
                <a:blip r:embed="rId2"/>
                <a:stretch>
                  <a:fillRect l="-51977" t="-152564" b="-2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FA336F12-2BED-2345-BD79-BD84B43793F3}"/>
                  </a:ext>
                </a:extLst>
              </p:cNvPr>
              <p:cNvSpPr/>
              <p:nvPr/>
            </p:nvSpPr>
            <p:spPr>
              <a:xfrm>
                <a:off x="3018225" y="4516387"/>
                <a:ext cx="7180235" cy="974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ctrlPr>
                            <a:rPr kumimoji="1"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1" lang="en-US" altLang="zh-TW" sz="2400" i="1" smtClean="0">
                                  <a:solidFill>
                                    <a:srgbClr val="111A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i="1">
                                  <a:solidFill>
                                    <a:srgbClr val="111A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zh-TW" sz="2400" i="1">
                                  <a:solidFill>
                                    <a:srgbClr val="111A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kumimoji="1" lang="en-US" altLang="zh-TW" sz="2400" i="1" smtClean="0">
                                  <a:solidFill>
                                    <a:srgbClr val="111A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i="1">
                                  <a:solidFill>
                                    <a:srgbClr val="111A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zh-TW" sz="2400" i="1">
                                  <a:solidFill>
                                    <a:srgbClr val="111A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eff</m:t>
                              </m:r>
                            </m:sub>
                          </m:sSub>
                          <m:r>
                            <a:rPr kumimoji="1"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400" b="0" i="1" smtClean="0">
                                  <a:solidFill>
                                    <a:srgbClr val="111A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kumimoji="1" lang="en-US" altLang="zh-TW" sz="2400" b="0" i="1" smtClean="0">
                                      <a:solidFill>
                                        <a:srgbClr val="111A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2400" b="0" i="1" smtClean="0">
                                      <a:solidFill>
                                        <a:srgbClr val="111A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kumimoji="1" lang="en-US" altLang="zh-TW" sz="2400" b="0" i="1" smtClean="0">
                                      <a:solidFill>
                                        <a:srgbClr val="111A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TW" sz="2400" b="0" i="1" smtClean="0">
                                      <a:solidFill>
                                        <a:srgbClr val="111A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kumimoji="1"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</m:t>
                          </m:r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</m:t>
                          </m:r>
                          <m:r>
                            <a:rPr kumimoji="1"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</m:e>
                      </m:nary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𝐹𝑖𝑛𝑑</m:t>
                      </m:r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zh-TW" sz="2400" b="0" i="1" smtClean="0">
                          <a:solidFill>
                            <a:srgbClr val="111A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𝑝𝑎𝑡h</m:t>
                      </m:r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FA336F12-2BED-2345-BD79-BD84B43793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225" y="4516387"/>
                <a:ext cx="7180235" cy="974498"/>
              </a:xfrm>
              <a:prstGeom prst="rect">
                <a:avLst/>
              </a:prstGeom>
              <a:blipFill>
                <a:blip r:embed="rId3"/>
                <a:stretch>
                  <a:fillRect l="-1767" t="-155844" b="-2181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B057E18F-708A-A94D-AB26-BB5D1DDB6AD7}"/>
              </a:ext>
            </a:extLst>
          </p:cNvPr>
          <p:cNvCxnSpPr/>
          <p:nvPr/>
        </p:nvCxnSpPr>
        <p:spPr>
          <a:xfrm>
            <a:off x="7924800" y="5194300"/>
            <a:ext cx="2082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E665EDD8-5221-F84D-9E7B-2A9334829624}"/>
              </a:ext>
            </a:extLst>
          </p:cNvPr>
          <p:cNvCxnSpPr/>
          <p:nvPr/>
        </p:nvCxnSpPr>
        <p:spPr>
          <a:xfrm>
            <a:off x="7924800" y="5245100"/>
            <a:ext cx="2082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806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圖片版面配置區 27">
            <a:extLst>
              <a:ext uri="{FF2B5EF4-FFF2-40B4-BE49-F238E27FC236}">
                <a16:creationId xmlns:a16="http://schemas.microsoft.com/office/drawing/2014/main" id="{B4736C15-9654-0945-8593-341D4796A39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33" r="233"/>
          <a:stretch>
            <a:fillRect/>
          </a:stretch>
        </p:blipFill>
        <p:spPr>
          <a:xfrm>
            <a:off x="3197225" y="703263"/>
            <a:ext cx="5759450" cy="5400675"/>
          </a:xfrm>
        </p:spPr>
      </p:pic>
      <p:sp>
        <p:nvSpPr>
          <p:cNvPr id="30" name="甜甜圈 29">
            <a:extLst>
              <a:ext uri="{FF2B5EF4-FFF2-40B4-BE49-F238E27FC236}">
                <a16:creationId xmlns:a16="http://schemas.microsoft.com/office/drawing/2014/main" id="{A9D236BC-4258-EB48-A770-BDF27F3478B4}"/>
              </a:ext>
            </a:extLst>
          </p:cNvPr>
          <p:cNvSpPr/>
          <p:nvPr/>
        </p:nvSpPr>
        <p:spPr>
          <a:xfrm>
            <a:off x="4437776" y="1929468"/>
            <a:ext cx="1266737" cy="813732"/>
          </a:xfrm>
          <a:prstGeom prst="donut">
            <a:avLst>
              <a:gd name="adj" fmla="val 9466"/>
            </a:avLst>
          </a:prstGeom>
          <a:solidFill>
            <a:srgbClr val="FFC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23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版面配置區 15">
            <a:extLst>
              <a:ext uri="{FF2B5EF4-FFF2-40B4-BE49-F238E27FC236}">
                <a16:creationId xmlns:a16="http://schemas.microsoft.com/office/drawing/2014/main" id="{72A633B1-E85D-EF48-9030-06C547CDC8D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7" r="257"/>
          <a:stretch>
            <a:fillRect/>
          </a:stretch>
        </p:blipFill>
        <p:spPr>
          <a:xfrm>
            <a:off x="3200083" y="709930"/>
            <a:ext cx="5775325" cy="5418138"/>
          </a:xfrm>
        </p:spPr>
      </p:pic>
    </p:spTree>
    <p:extLst>
      <p:ext uri="{BB962C8B-B14F-4D97-AF65-F5344CB8AC3E}">
        <p14:creationId xmlns:p14="http://schemas.microsoft.com/office/powerpoint/2010/main" val="38451269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87796E-9B99-F947-BB86-A02F28570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868" y="2514600"/>
            <a:ext cx="9592732" cy="1422400"/>
          </a:xfrm>
        </p:spPr>
        <p:txBody>
          <a:bodyPr>
            <a:normAutofit/>
          </a:bodyPr>
          <a:lstStyle/>
          <a:p>
            <a:r>
              <a:rPr kumimoji="1" lang="en-US" altLang="zh-TW" sz="4400" dirty="0"/>
              <a:t>Thank you for listening</a:t>
            </a:r>
            <a:endParaRPr kumimoji="1" lang="zh-TW" altLang="en-US" sz="4400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BF67AED-DE9E-D24E-BDE4-866F8A9850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905893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68F56F-B612-3F47-AAC4-B4FC9E56F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Reference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EAB6082-C6CD-6F43-A6A0-B2328C4CB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" altLang="zh-TW" dirty="0"/>
              <a:t>[1] C. D. Root, D. P. </a:t>
            </a:r>
            <a:r>
              <a:rPr lang="en" altLang="zh-TW" dirty="0" err="1"/>
              <a:t>Lieb</a:t>
            </a:r>
            <a:r>
              <a:rPr lang="en" altLang="zh-TW" dirty="0"/>
              <a:t>, and B. Jackson, “Avalanche Breakdown Voltages of Diffused Silicon and Germanium Diodes,” </a:t>
            </a:r>
            <a:r>
              <a:rPr lang="en" altLang="zh-TW" i="1" dirty="0"/>
              <a:t>IRE Transactions - Electron devices</a:t>
            </a:r>
            <a:r>
              <a:rPr lang="en" altLang="zh-TW" dirty="0"/>
              <a:t>, pp. 1–6, Oct. 1960.</a:t>
            </a:r>
          </a:p>
          <a:p>
            <a:pPr marL="0" indent="0">
              <a:buNone/>
            </a:pPr>
            <a:r>
              <a:rPr lang="en" altLang="zh-TW" dirty="0"/>
              <a:t>[2] R. Van </a:t>
            </a:r>
            <a:r>
              <a:rPr lang="en" altLang="zh-TW" dirty="0" err="1"/>
              <a:t>Overstraeten</a:t>
            </a:r>
            <a:r>
              <a:rPr lang="en" altLang="zh-TW" dirty="0"/>
              <a:t> and H. De Man, “Measurement of the ionization rates in diffused silicon p-n junctions,” </a:t>
            </a:r>
            <a:r>
              <a:rPr lang="en" altLang="zh-TW" i="1" dirty="0"/>
              <a:t>Solid State Electronics</a:t>
            </a:r>
            <a:r>
              <a:rPr lang="en" altLang="zh-TW" dirty="0"/>
              <a:t>, pp. 1–26, 1970.</a:t>
            </a:r>
          </a:p>
          <a:p>
            <a:pPr marL="0" indent="0">
              <a:buNone/>
            </a:pPr>
            <a:r>
              <a:rPr lang="en" altLang="zh-TW" dirty="0"/>
              <a:t>[3] G. E. </a:t>
            </a:r>
            <a:r>
              <a:rPr lang="en" altLang="zh-TW" dirty="0" err="1"/>
              <a:t>Stillman</a:t>
            </a:r>
            <a:r>
              <a:rPr lang="en" altLang="zh-TW" dirty="0"/>
              <a:t> and C. M. Wolfe, “Chapter 5 Avalanche Photodiodes,” vol. 12, Elsevier, 1977, pp. 291–393.</a:t>
            </a:r>
          </a:p>
          <a:p>
            <a:pPr marL="0" indent="0">
              <a:buNone/>
            </a:pPr>
            <a:r>
              <a:rPr lang="en" altLang="zh-TW" dirty="0"/>
              <a:t>[4] F. </a:t>
            </a:r>
            <a:r>
              <a:rPr lang="en" altLang="zh-TW" dirty="0" err="1"/>
              <a:t>Capasso</a:t>
            </a:r>
            <a:r>
              <a:rPr lang="en" altLang="zh-TW" dirty="0"/>
              <a:t>, “Chapter 1 Physics of Avalanche Photodiodes,” in </a:t>
            </a:r>
            <a:r>
              <a:rPr lang="en" altLang="zh-TW" i="1" dirty="0"/>
              <a:t>Lightwave Communications Technology - Photodetectors</a:t>
            </a:r>
            <a:r>
              <a:rPr lang="en" altLang="zh-TW" dirty="0"/>
              <a:t>, vol. 22, Elsevier, 1985, pp. 1–172.</a:t>
            </a:r>
          </a:p>
          <a:p>
            <a:pPr marL="0" indent="0">
              <a:buNone/>
            </a:pPr>
            <a:endParaRPr lang="en" altLang="zh-TW" dirty="0"/>
          </a:p>
          <a:p>
            <a:pPr marL="0" indent="0">
              <a:buNone/>
            </a:pP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30238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B6708A-F770-274A-AACA-C9CAA5D3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Average ionization rate</a:t>
            </a:r>
            <a:endParaRPr kumimoji="1"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82925F38-1F4F-7844-9771-6FFD80B442FD}"/>
                  </a:ext>
                </a:extLst>
              </p:cNvPr>
              <p:cNvSpPr txBox="1"/>
              <p:nvPr/>
            </p:nvSpPr>
            <p:spPr>
              <a:xfrm>
                <a:off x="8042506" y="5544740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zh-TW" alt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82925F38-1F4F-7844-9771-6FFD80B44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506" y="5544740"/>
                <a:ext cx="37061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19F9BB1E-E19D-F748-A550-047097E887D9}"/>
              </a:ext>
            </a:extLst>
          </p:cNvPr>
          <p:cNvSpPr txBox="1"/>
          <p:nvPr/>
        </p:nvSpPr>
        <p:spPr>
          <a:xfrm>
            <a:off x="2905246" y="3970116"/>
            <a:ext cx="3070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/>
              <a:t>說明</a:t>
            </a:r>
            <a:endParaRPr kumimoji="1" lang="en-US" altLang="zh-TW" dirty="0"/>
          </a:p>
          <a:p>
            <a:pPr marL="342900" indent="-342900">
              <a:buFont typeface="+mj-lt"/>
              <a:buAutoNum type="arabicPeriod"/>
            </a:pPr>
            <a:r>
              <a:rPr kumimoji="1" lang="zh-TW" altLang="en-US" dirty="0"/>
              <a:t>遠處電場不影響</a:t>
            </a:r>
            <a:endParaRPr kumimoji="1" lang="en-US" altLang="zh-TW" dirty="0"/>
          </a:p>
          <a:p>
            <a:pPr marL="342900" indent="-342900">
              <a:buFont typeface="+mj-lt"/>
              <a:buAutoNum type="arabicPeriod"/>
            </a:pPr>
            <a:r>
              <a:rPr kumimoji="1" lang="zh-TW" altLang="en-US" dirty="0"/>
              <a:t>兩個公式是一樣的（？）</a:t>
            </a:r>
          </a:p>
        </p:txBody>
      </p:sp>
    </p:spTree>
    <p:extLst>
      <p:ext uri="{BB962C8B-B14F-4D97-AF65-F5344CB8AC3E}">
        <p14:creationId xmlns:p14="http://schemas.microsoft.com/office/powerpoint/2010/main" val="40995602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701019-EFD2-2547-8094-EE196FD72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398" y="1140161"/>
            <a:ext cx="3986049" cy="861156"/>
          </a:xfrm>
        </p:spPr>
        <p:txBody>
          <a:bodyPr>
            <a:noAutofit/>
          </a:bodyPr>
          <a:lstStyle/>
          <a:p>
            <a:r>
              <a:rPr kumimoji="1" lang="en-US" altLang="zh-TW" sz="3200" dirty="0"/>
              <a:t>Average Ionization Rate</a:t>
            </a:r>
            <a:endParaRPr kumimoji="1" lang="zh-TW" altLang="en-US" sz="3200" dirty="0"/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1AE9B3BD-E7C2-3F48-A2FD-DF0833663DBB}"/>
              </a:ext>
            </a:extLst>
          </p:cNvPr>
          <p:cNvCxnSpPr>
            <a:cxnSpLocks/>
          </p:cNvCxnSpPr>
          <p:nvPr/>
        </p:nvCxnSpPr>
        <p:spPr>
          <a:xfrm>
            <a:off x="1390402" y="2143499"/>
            <a:ext cx="398604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035C71D1-5166-6647-98C6-9E48CF74A7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8" b="1478"/>
          <a:stretch>
            <a:fillRect/>
          </a:stretch>
        </p:blipFill>
        <p:spPr>
          <a:xfrm>
            <a:off x="5898976" y="1041400"/>
            <a:ext cx="5266800" cy="477041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A6FB060-BB83-4A48-B32F-2608A5B3913E}"/>
                  </a:ext>
                </a:extLst>
              </p:cNvPr>
              <p:cNvSpPr txBox="1"/>
              <p:nvPr/>
            </p:nvSpPr>
            <p:spPr>
              <a:xfrm>
                <a:off x="1948606" y="3947919"/>
                <a:ext cx="2869632" cy="790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sSub>
                            <m:sSub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d>
                        <m:d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A6FB060-BB83-4A48-B32F-2608A5B39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606" y="3947919"/>
                <a:ext cx="2869632" cy="7900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8E87C413-25E9-174A-93C8-FC3B2086BE04}"/>
                  </a:ext>
                </a:extLst>
              </p:cNvPr>
              <p:cNvSpPr txBox="1"/>
              <p:nvPr/>
            </p:nvSpPr>
            <p:spPr>
              <a:xfrm>
                <a:off x="1948606" y="2650697"/>
                <a:ext cx="2869632" cy="790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sSub>
                            <m:sSub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d>
                        <m:d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8E87C413-25E9-174A-93C8-FC3B2086B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606" y="2650697"/>
                <a:ext cx="2869632" cy="7900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80345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A83BE2-61F0-4147-A0ED-69B97BEF1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490" y="1400109"/>
            <a:ext cx="3901096" cy="1371600"/>
          </a:xfrm>
        </p:spPr>
        <p:txBody>
          <a:bodyPr>
            <a:normAutofit fontScale="90000"/>
          </a:bodyPr>
          <a:lstStyle/>
          <a:p>
            <a:r>
              <a:rPr kumimoji="1" lang="en-US" altLang="zh-TW" sz="4400" dirty="0"/>
              <a:t>Gaussian junction</a:t>
            </a:r>
            <a:endParaRPr kumimoji="1" lang="zh-TW" altLang="en-US" sz="4400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6493DEC1-49CF-DE41-B241-CA385B9181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2325" y="982663"/>
            <a:ext cx="5242151" cy="4892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版面配置區 3">
                <a:extLst>
                  <a:ext uri="{FF2B5EF4-FFF2-40B4-BE49-F238E27FC236}">
                    <a16:creationId xmlns:a16="http://schemas.microsoft.com/office/drawing/2014/main" id="{91F3B329-E6B1-BB48-8D64-39A43A0A6C5D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92D6CABD-A562-9F42-BEA8-7ED7BCB6F71B}" type="mathplaceholder">
                        <a:rPr kumimoji="1" lang="zh-TW" altLang="en-US" i="1" smtClean="0">
                          <a:latin typeface="Cambria Math" panose="02040503050406030204" pitchFamily="18" charset="0"/>
                        </a:rPr>
                        <a:t>在這裡鍵入方程式。</a:t>
                      </a:fld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4" name="文字版面配置區 3">
                <a:extLst>
                  <a:ext uri="{FF2B5EF4-FFF2-40B4-BE49-F238E27FC236}">
                    <a16:creationId xmlns:a16="http://schemas.microsoft.com/office/drawing/2014/main" id="{91F3B329-E6B1-BB48-8D64-39A43A0A6C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8843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BA0A16-D4DB-3041-A786-DD535D058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Silvaco</a:t>
            </a:r>
            <a:r>
              <a:rPr kumimoji="1" lang="en-US" altLang="zh-TW" dirty="0"/>
              <a:t> TCAD : Electric field</a:t>
            </a:r>
            <a:endParaRPr kumimoji="1" lang="zh-TW" altLang="en-US" dirty="0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AFE80B19-627C-B244-AE3A-B477DAF291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65739" y="2560638"/>
            <a:ext cx="4183722" cy="3309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EE85E5C3-7C7F-B842-BB3E-67B682E264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44140" y="2560638"/>
            <a:ext cx="4193220" cy="3309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56383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BA0A16-D4DB-3041-A786-DD535D058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dirty="0"/>
              <a:t>Total current density @ V</a:t>
            </a:r>
            <a:r>
              <a:rPr kumimoji="1" lang="en-US" altLang="zh-TW" baseline="-25000" dirty="0"/>
              <a:t>B</a:t>
            </a:r>
            <a:endParaRPr kumimoji="1" lang="zh-TW" altLang="en-US" baseline="-25000" dirty="0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BEACF8BF-5EF8-2B46-876C-9D50CB9E46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64091" y="2560638"/>
            <a:ext cx="4187018" cy="3309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CA0854CC-745C-354E-ABA7-B0595F4038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47771" y="2560638"/>
            <a:ext cx="4185957" cy="3309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79181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A83BE2-61F0-4147-A0ED-69B97BEF1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Guard ring test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690935-C1BE-F84E-BC67-2430A760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1F3B329-E6B1-BB48-8D64-39A43A0A6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kumimoji="1" lang="en-US" altLang="zh-TW" dirty="0"/>
              <a:t>Double Hard breakdown @ 1e16</a:t>
            </a:r>
          </a:p>
          <a:p>
            <a:r>
              <a:rPr kumimoji="1" lang="en-US" altLang="zh-TW" dirty="0"/>
              <a:t>No “leakage” current</a:t>
            </a:r>
          </a:p>
        </p:txBody>
      </p:sp>
    </p:spTree>
    <p:extLst>
      <p:ext uri="{BB962C8B-B14F-4D97-AF65-F5344CB8AC3E}">
        <p14:creationId xmlns:p14="http://schemas.microsoft.com/office/powerpoint/2010/main" val="3821081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A83BE2-61F0-4147-A0ED-69B97BEF1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Guard ring test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690935-C1BE-F84E-BC67-2430A760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1F3B329-E6B1-BB48-8D64-39A43A0A6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kumimoji="1" lang="en-US" altLang="zh-TW" dirty="0"/>
              <a:t>Soft breakdown @ 3e15</a:t>
            </a:r>
          </a:p>
          <a:p>
            <a:r>
              <a:rPr kumimoji="1" lang="en-US" altLang="zh-TW" dirty="0"/>
              <a:t>Hard breakdown @ 1e16</a:t>
            </a:r>
          </a:p>
          <a:p>
            <a:r>
              <a:rPr kumimoji="1" lang="en-US" altLang="zh-TW" dirty="0"/>
              <a:t>Leakage current</a:t>
            </a:r>
          </a:p>
          <a:p>
            <a:r>
              <a:rPr kumimoji="1" lang="en-US" altLang="zh-TW" dirty="0"/>
              <a:t>Excel </a:t>
            </a:r>
            <a:r>
              <a:rPr kumimoji="1" lang="zh-CN" altLang="en-US" dirty="0"/>
              <a:t>紅色代表</a:t>
            </a:r>
            <a:r>
              <a:rPr kumimoji="1" lang="zh-TW" altLang="en-US" dirty="0"/>
              <a:t> </a:t>
            </a:r>
            <a:r>
              <a:rPr kumimoji="1" lang="en-US" altLang="zh-TW" dirty="0"/>
              <a:t>soft breakdown </a:t>
            </a:r>
            <a:r>
              <a:rPr kumimoji="1" lang="zh-CN" altLang="en-US" dirty="0"/>
              <a:t>的開始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28629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4EDCB1-393C-FA4A-9D39-F8C882E34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Simulation step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8FC86E-B936-6F4A-B241-6165B6491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5F6A229-9847-4E42-8941-BC5E35A1E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kumimoji="1" lang="zh-TW" altLang="en-US" dirty="0"/>
              <a:t>呈現回歸演算法 </a:t>
            </a:r>
            <a:r>
              <a:rPr kumimoji="1" lang="en-US" altLang="zh-TW" dirty="0"/>
              <a:t>: y(r) </a:t>
            </a:r>
            <a:r>
              <a:rPr kumimoji="1" lang="zh-CN" altLang="en-US" dirty="0"/>
              <a:t>函數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05208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8CD712-3684-1A48-AA12-7D2020C61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CONCLUSIONS</a:t>
            </a:r>
            <a:endParaRPr kumimoji="1" lang="zh-TW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09E07F28-0828-1F42-9BF1-08E5AE64B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2924484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CFAB46-CEBE-E74E-AC31-56917CEB3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Physics of avalanche breakdown</a:t>
            </a:r>
            <a:endParaRPr kumimoji="1" lang="zh-TW" altLang="en-US" sz="7200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03825D5-5F7E-C241-B481-0A72D7CDC2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6921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701019-EFD2-2547-8094-EE196FD72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398" y="1140161"/>
            <a:ext cx="3986049" cy="861156"/>
          </a:xfrm>
        </p:spPr>
        <p:txBody>
          <a:bodyPr>
            <a:normAutofit/>
          </a:bodyPr>
          <a:lstStyle/>
          <a:p>
            <a:r>
              <a:rPr kumimoji="1" lang="en-US" altLang="zh-TW" sz="4400" dirty="0"/>
              <a:t>Doping profile</a:t>
            </a:r>
            <a:endParaRPr kumimoji="1" lang="zh-TW" altLang="en-US" sz="4400" dirty="0"/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50F0134F-A661-C649-9370-A0C915561C5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90" b="1390"/>
          <a:stretch>
            <a:fillRect/>
          </a:stretch>
        </p:blipFill>
        <p:spPr>
          <a:xfrm>
            <a:off x="5895975" y="1041400"/>
            <a:ext cx="5262563" cy="4775200"/>
          </a:xfrm>
        </p:spPr>
      </p:pic>
      <p:pic>
        <p:nvPicPr>
          <p:cNvPr id="7" name="內容版面配置區 19">
            <a:extLst>
              <a:ext uri="{FF2B5EF4-FFF2-40B4-BE49-F238E27FC236}">
                <a16:creationId xmlns:a16="http://schemas.microsoft.com/office/drawing/2014/main" id="{E2FF9D05-85AA-6949-9CD6-FC2C10F42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399" y="2364163"/>
            <a:ext cx="3986049" cy="3309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thickThin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D3E86E89-DB0D-3640-BA39-8CE3BCDC184A}"/>
              </a:ext>
            </a:extLst>
          </p:cNvPr>
          <p:cNvCxnSpPr>
            <a:cxnSpLocks/>
          </p:cNvCxnSpPr>
          <p:nvPr/>
        </p:nvCxnSpPr>
        <p:spPr>
          <a:xfrm>
            <a:off x="1835887" y="2554801"/>
            <a:ext cx="0" cy="1648996"/>
          </a:xfrm>
          <a:prstGeom prst="line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49C21F5B-5650-FA4D-975C-39DEE6C2ABA9}"/>
              </a:ext>
            </a:extLst>
          </p:cNvPr>
          <p:cNvCxnSpPr>
            <a:cxnSpLocks/>
          </p:cNvCxnSpPr>
          <p:nvPr/>
        </p:nvCxnSpPr>
        <p:spPr>
          <a:xfrm flipV="1">
            <a:off x="1835887" y="1041401"/>
            <a:ext cx="4060088" cy="151340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4772FD05-78E5-714F-81E6-DE16EBA6463F}"/>
              </a:ext>
            </a:extLst>
          </p:cNvPr>
          <p:cNvCxnSpPr>
            <a:cxnSpLocks/>
          </p:cNvCxnSpPr>
          <p:nvPr/>
        </p:nvCxnSpPr>
        <p:spPr>
          <a:xfrm>
            <a:off x="1835887" y="4203797"/>
            <a:ext cx="4060088" cy="1612803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AF1CA02F-5920-3440-A6A5-CD7985C4A784}"/>
              </a:ext>
            </a:extLst>
          </p:cNvPr>
          <p:cNvCxnSpPr>
            <a:cxnSpLocks/>
          </p:cNvCxnSpPr>
          <p:nvPr/>
        </p:nvCxnSpPr>
        <p:spPr>
          <a:xfrm>
            <a:off x="1390402" y="2143499"/>
            <a:ext cx="398604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左大括弧 20">
            <a:extLst>
              <a:ext uri="{FF2B5EF4-FFF2-40B4-BE49-F238E27FC236}">
                <a16:creationId xmlns:a16="http://schemas.microsoft.com/office/drawing/2014/main" id="{B23FA2DF-D750-E74D-8144-6F5D436170FE}"/>
              </a:ext>
            </a:extLst>
          </p:cNvPr>
          <p:cNvSpPr/>
          <p:nvPr/>
        </p:nvSpPr>
        <p:spPr>
          <a:xfrm>
            <a:off x="1118402" y="2364164"/>
            <a:ext cx="271996" cy="3309934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F7427DCF-D52C-4B47-B7DD-B100C40142CC}"/>
              </a:ext>
            </a:extLst>
          </p:cNvPr>
          <p:cNvSpPr txBox="1"/>
          <p:nvPr/>
        </p:nvSpPr>
        <p:spPr>
          <a:xfrm>
            <a:off x="448026" y="3834465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b="1" dirty="0"/>
              <a:t>6 </a:t>
            </a:r>
            <a:r>
              <a:rPr lang="el-GR" altLang="zh-TW" b="1" dirty="0"/>
              <a:t>μ</a:t>
            </a:r>
            <a:r>
              <a:rPr kumimoji="1" lang="en-US" altLang="zh-TW" b="1" dirty="0"/>
              <a:t>m</a:t>
            </a:r>
            <a:endParaRPr kumimoji="1" lang="zh-TW" altLang="en-US" b="1" dirty="0"/>
          </a:p>
        </p:txBody>
      </p:sp>
      <p:sp>
        <p:nvSpPr>
          <p:cNvPr id="25" name="左大括弧 24">
            <a:extLst>
              <a:ext uri="{FF2B5EF4-FFF2-40B4-BE49-F238E27FC236}">
                <a16:creationId xmlns:a16="http://schemas.microsoft.com/office/drawing/2014/main" id="{917CDAD0-742D-4240-B041-A503F98C8801}"/>
              </a:ext>
            </a:extLst>
          </p:cNvPr>
          <p:cNvSpPr/>
          <p:nvPr/>
        </p:nvSpPr>
        <p:spPr>
          <a:xfrm rot="16200000">
            <a:off x="3201999" y="3862497"/>
            <a:ext cx="362847" cy="398604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891AB1AB-5E72-E449-A2CC-D48626E418B0}"/>
              </a:ext>
            </a:extLst>
          </p:cNvPr>
          <p:cNvSpPr txBox="1"/>
          <p:nvPr/>
        </p:nvSpPr>
        <p:spPr>
          <a:xfrm>
            <a:off x="3045175" y="597253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b="1" dirty="0"/>
              <a:t>10 </a:t>
            </a:r>
            <a:r>
              <a:rPr lang="el-GR" altLang="zh-TW" b="1" dirty="0"/>
              <a:t>μ</a:t>
            </a:r>
            <a:r>
              <a:rPr kumimoji="1" lang="en-US" altLang="zh-TW" b="1" dirty="0"/>
              <a:t>m</a:t>
            </a:r>
            <a:endParaRPr kumimoji="1" lang="zh-TW" altLang="en-US" b="1" dirty="0"/>
          </a:p>
        </p:txBody>
      </p:sp>
      <p:sp>
        <p:nvSpPr>
          <p:cNvPr id="41" name="左大括弧 40">
            <a:extLst>
              <a:ext uri="{FF2B5EF4-FFF2-40B4-BE49-F238E27FC236}">
                <a16:creationId xmlns:a16="http://schemas.microsoft.com/office/drawing/2014/main" id="{8717A005-BF0B-144E-9DF0-6C4EE941CF3C}"/>
              </a:ext>
            </a:extLst>
          </p:cNvPr>
          <p:cNvSpPr/>
          <p:nvPr/>
        </p:nvSpPr>
        <p:spPr>
          <a:xfrm rot="16200000">
            <a:off x="2315706" y="1646538"/>
            <a:ext cx="220662" cy="1950986"/>
          </a:xfrm>
          <a:prstGeom prst="lef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7C5BAAC7-971A-974F-B5A3-AB4AB1CA7BF2}"/>
              </a:ext>
            </a:extLst>
          </p:cNvPr>
          <p:cNvSpPr txBox="1"/>
          <p:nvPr/>
        </p:nvSpPr>
        <p:spPr>
          <a:xfrm>
            <a:off x="2085295" y="2732362"/>
            <a:ext cx="67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b="1" dirty="0"/>
              <a:t>5 </a:t>
            </a:r>
            <a:r>
              <a:rPr lang="el-GR" altLang="zh-TW" b="1" dirty="0"/>
              <a:t>μ</a:t>
            </a:r>
            <a:r>
              <a:rPr kumimoji="1" lang="en-US" altLang="zh-TW" b="1" dirty="0"/>
              <a:t>m</a:t>
            </a:r>
            <a:endParaRPr kumimoji="1" lang="zh-TW" altLang="en-US" b="1" dirty="0"/>
          </a:p>
        </p:txBody>
      </p:sp>
      <p:sp>
        <p:nvSpPr>
          <p:cNvPr id="43" name="左大括弧 42">
            <a:extLst>
              <a:ext uri="{FF2B5EF4-FFF2-40B4-BE49-F238E27FC236}">
                <a16:creationId xmlns:a16="http://schemas.microsoft.com/office/drawing/2014/main" id="{C9459E89-4347-584C-95B7-1FCD328A93D3}"/>
              </a:ext>
            </a:extLst>
          </p:cNvPr>
          <p:cNvSpPr/>
          <p:nvPr/>
        </p:nvSpPr>
        <p:spPr>
          <a:xfrm rot="16200000">
            <a:off x="3553098" y="2384572"/>
            <a:ext cx="220663" cy="474916"/>
          </a:xfrm>
          <a:prstGeom prst="lef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507333CA-45B6-494E-B337-B55219CF558C}"/>
              </a:ext>
            </a:extLst>
          </p:cNvPr>
          <p:cNvSpPr txBox="1"/>
          <p:nvPr/>
        </p:nvSpPr>
        <p:spPr>
          <a:xfrm>
            <a:off x="3225212" y="2732362"/>
            <a:ext cx="876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b="1" dirty="0"/>
              <a:t>1.4 </a:t>
            </a:r>
            <a:r>
              <a:rPr lang="el-GR" altLang="zh-TW" b="1" dirty="0"/>
              <a:t>μ</a:t>
            </a:r>
            <a:r>
              <a:rPr kumimoji="1" lang="en-US" altLang="zh-TW" b="1" dirty="0"/>
              <a:t>m</a:t>
            </a:r>
            <a:endParaRPr kumimoji="1"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4261385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701019-EFD2-2547-8094-EE196FD72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398" y="1140161"/>
            <a:ext cx="3986049" cy="861156"/>
          </a:xfrm>
        </p:spPr>
        <p:txBody>
          <a:bodyPr>
            <a:normAutofit/>
          </a:bodyPr>
          <a:lstStyle/>
          <a:p>
            <a:r>
              <a:rPr kumimoji="1" lang="en-US" altLang="zh-TW" sz="4400" dirty="0"/>
              <a:t>Doping profile</a:t>
            </a:r>
            <a:endParaRPr kumimoji="1" lang="zh-TW" altLang="en-US" sz="4400" dirty="0"/>
          </a:p>
        </p:txBody>
      </p:sp>
      <p:pic>
        <p:nvPicPr>
          <p:cNvPr id="7" name="內容版面配置區 19">
            <a:extLst>
              <a:ext uri="{FF2B5EF4-FFF2-40B4-BE49-F238E27FC236}">
                <a16:creationId xmlns:a16="http://schemas.microsoft.com/office/drawing/2014/main" id="{E2FF9D05-85AA-6949-9CD6-FC2C10F42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399" y="2364163"/>
            <a:ext cx="3986049" cy="3309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thickThin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D3E86E89-DB0D-3640-BA39-8CE3BCDC184A}"/>
              </a:ext>
            </a:extLst>
          </p:cNvPr>
          <p:cNvCxnSpPr>
            <a:cxnSpLocks/>
          </p:cNvCxnSpPr>
          <p:nvPr/>
        </p:nvCxnSpPr>
        <p:spPr>
          <a:xfrm>
            <a:off x="3401528" y="2511700"/>
            <a:ext cx="1451027" cy="0"/>
          </a:xfrm>
          <a:prstGeom prst="line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49C21F5B-5650-FA4D-975C-39DEE6C2ABA9}"/>
              </a:ext>
            </a:extLst>
          </p:cNvPr>
          <p:cNvCxnSpPr>
            <a:cxnSpLocks/>
          </p:cNvCxnSpPr>
          <p:nvPr/>
        </p:nvCxnSpPr>
        <p:spPr>
          <a:xfrm flipV="1">
            <a:off x="3401528" y="1041402"/>
            <a:ext cx="2494447" cy="1470298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4772FD05-78E5-714F-81E6-DE16EBA6463F}"/>
              </a:ext>
            </a:extLst>
          </p:cNvPr>
          <p:cNvCxnSpPr>
            <a:cxnSpLocks/>
          </p:cNvCxnSpPr>
          <p:nvPr/>
        </p:nvCxnSpPr>
        <p:spPr>
          <a:xfrm>
            <a:off x="4852555" y="2511699"/>
            <a:ext cx="1043420" cy="3304901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1AE9B3BD-E7C2-3F48-A2FD-DF0833663DBB}"/>
              </a:ext>
            </a:extLst>
          </p:cNvPr>
          <p:cNvCxnSpPr>
            <a:cxnSpLocks/>
          </p:cNvCxnSpPr>
          <p:nvPr/>
        </p:nvCxnSpPr>
        <p:spPr>
          <a:xfrm>
            <a:off x="1390402" y="2143499"/>
            <a:ext cx="398604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左大括弧 27">
            <a:extLst>
              <a:ext uri="{FF2B5EF4-FFF2-40B4-BE49-F238E27FC236}">
                <a16:creationId xmlns:a16="http://schemas.microsoft.com/office/drawing/2014/main" id="{69378B80-EF70-CF46-A529-01AF25F22D72}"/>
              </a:ext>
            </a:extLst>
          </p:cNvPr>
          <p:cNvSpPr/>
          <p:nvPr/>
        </p:nvSpPr>
        <p:spPr>
          <a:xfrm>
            <a:off x="1183361" y="2436352"/>
            <a:ext cx="223079" cy="1116973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50" name="圖片版面配置區 49">
            <a:extLst>
              <a:ext uri="{FF2B5EF4-FFF2-40B4-BE49-F238E27FC236}">
                <a16:creationId xmlns:a16="http://schemas.microsoft.com/office/drawing/2014/main" id="{E3AAB7D5-0001-5F4D-AAA5-DD8AF7A669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90" b="1390"/>
          <a:stretch>
            <a:fillRect/>
          </a:stretch>
        </p:blipFill>
        <p:spPr>
          <a:xfrm>
            <a:off x="5895975" y="1041400"/>
            <a:ext cx="5262563" cy="4775200"/>
          </a:xfrm>
        </p:spPr>
      </p:pic>
      <p:sp>
        <p:nvSpPr>
          <p:cNvPr id="29" name="文字方塊 28">
            <a:extLst>
              <a:ext uri="{FF2B5EF4-FFF2-40B4-BE49-F238E27FC236}">
                <a16:creationId xmlns:a16="http://schemas.microsoft.com/office/drawing/2014/main" id="{4492A9DE-008A-294C-8916-4717DD85D559}"/>
              </a:ext>
            </a:extLst>
          </p:cNvPr>
          <p:cNvSpPr txBox="1"/>
          <p:nvPr/>
        </p:nvSpPr>
        <p:spPr>
          <a:xfrm>
            <a:off x="549093" y="2664950"/>
            <a:ext cx="6703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2400" b="1" dirty="0" err="1"/>
              <a:t>r</a:t>
            </a:r>
            <a:r>
              <a:rPr kumimoji="1" lang="en-US" altLang="zh-TW" sz="2400" b="1" baseline="-25000" dirty="0" err="1"/>
              <a:t>j</a:t>
            </a:r>
            <a:r>
              <a:rPr kumimoji="1" lang="en-US" altLang="zh-TW" b="1" dirty="0"/>
              <a:t> :</a:t>
            </a:r>
            <a:endParaRPr kumimoji="1" lang="en-US" altLang="zh-TW" b="1" baseline="-25000" dirty="0"/>
          </a:p>
          <a:p>
            <a:r>
              <a:rPr kumimoji="1" lang="en-US" altLang="zh-TW" b="1" dirty="0"/>
              <a:t>2 </a:t>
            </a:r>
            <a:r>
              <a:rPr lang="el-GR" altLang="zh-TW" b="1" dirty="0"/>
              <a:t>μ</a:t>
            </a:r>
            <a:r>
              <a:rPr kumimoji="1" lang="en-US" altLang="zh-TW" b="1" dirty="0"/>
              <a:t>m</a:t>
            </a:r>
            <a:endParaRPr kumimoji="1" lang="zh-TW" altLang="en-US" b="1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05CAF221-47B6-DE4D-94B1-A0A0DC9594CD}"/>
              </a:ext>
            </a:extLst>
          </p:cNvPr>
          <p:cNvSpPr/>
          <p:nvPr/>
        </p:nvSpPr>
        <p:spPr>
          <a:xfrm>
            <a:off x="9916038" y="1216982"/>
            <a:ext cx="632475" cy="4176000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4800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endParaRPr kumimoji="1"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678786F0-6202-ED4D-8055-04FDE2221F88}"/>
              </a:ext>
            </a:extLst>
          </p:cNvPr>
          <p:cNvSpPr/>
          <p:nvPr/>
        </p:nvSpPr>
        <p:spPr>
          <a:xfrm>
            <a:off x="8089436" y="1216982"/>
            <a:ext cx="1826602" cy="4176000"/>
          </a:xfrm>
          <a:prstGeom prst="rect">
            <a:avLst/>
          </a:prstGeom>
          <a:solidFill>
            <a:srgbClr val="00B0F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4800" dirty="0">
              <a:solidFill>
                <a:srgbClr val="7030A0"/>
              </a:solidFill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2880FEB-6734-6C4C-ACE5-8A41071368F0}"/>
              </a:ext>
            </a:extLst>
          </p:cNvPr>
          <p:cNvSpPr/>
          <p:nvPr/>
        </p:nvSpPr>
        <p:spPr>
          <a:xfrm>
            <a:off x="6598228" y="1216982"/>
            <a:ext cx="1491208" cy="4176000"/>
          </a:xfrm>
          <a:prstGeom prst="rect">
            <a:avLst/>
          </a:prstGeom>
          <a:solidFill>
            <a:srgbClr val="FF3DF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4800" dirty="0">
                <a:solidFill>
                  <a:srgbClr val="7030A0"/>
                </a:solidFill>
              </a:rPr>
              <a:t>P</a:t>
            </a:r>
            <a:endParaRPr kumimoji="1" lang="zh-TW" altLang="en-US" sz="4800" dirty="0">
              <a:solidFill>
                <a:srgbClr val="7030A0"/>
              </a:solidFill>
            </a:endParaRPr>
          </a:p>
        </p:txBody>
      </p:sp>
      <p:sp>
        <p:nvSpPr>
          <p:cNvPr id="54" name="左大括弧 53">
            <a:extLst>
              <a:ext uri="{FF2B5EF4-FFF2-40B4-BE49-F238E27FC236}">
                <a16:creationId xmlns:a16="http://schemas.microsoft.com/office/drawing/2014/main" id="{9051286F-2E9D-044D-9577-FBC7CA699E28}"/>
              </a:ext>
            </a:extLst>
          </p:cNvPr>
          <p:cNvSpPr/>
          <p:nvPr/>
        </p:nvSpPr>
        <p:spPr>
          <a:xfrm flipH="1">
            <a:off x="3123682" y="2483575"/>
            <a:ext cx="197368" cy="780826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5" name="左大括弧 54">
            <a:extLst>
              <a:ext uri="{FF2B5EF4-FFF2-40B4-BE49-F238E27FC236}">
                <a16:creationId xmlns:a16="http://schemas.microsoft.com/office/drawing/2014/main" id="{AD2CD725-0092-C846-AEF4-DA612D5E1A7A}"/>
              </a:ext>
            </a:extLst>
          </p:cNvPr>
          <p:cNvSpPr/>
          <p:nvPr/>
        </p:nvSpPr>
        <p:spPr>
          <a:xfrm flipH="1">
            <a:off x="2497656" y="2459799"/>
            <a:ext cx="203986" cy="2193481"/>
          </a:xfrm>
          <a:prstGeom prst="leftBrace">
            <a:avLst>
              <a:gd name="adj1" fmla="val 8333"/>
              <a:gd name="adj2" fmla="val 70382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764C6DEB-848B-924F-AA84-D9B326B36A2F}"/>
              </a:ext>
            </a:extLst>
          </p:cNvPr>
          <p:cNvSpPr txBox="1"/>
          <p:nvPr/>
        </p:nvSpPr>
        <p:spPr>
          <a:xfrm>
            <a:off x="2681324" y="3740708"/>
            <a:ext cx="474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2400" b="1" dirty="0" err="1"/>
              <a:t>r</a:t>
            </a:r>
            <a:r>
              <a:rPr kumimoji="1" lang="en-US" altLang="zh-TW" sz="2400" b="1" baseline="-25000" dirty="0" err="1"/>
              <a:t>n</a:t>
            </a:r>
            <a:r>
              <a:rPr kumimoji="1" lang="en-US" altLang="zh-TW" b="1" dirty="0"/>
              <a:t> </a:t>
            </a:r>
            <a:endParaRPr kumimoji="1" lang="en-US" altLang="zh-TW" b="1" baseline="-25000" dirty="0"/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903EFBE4-0542-7B4F-B65A-3E6A11A4A600}"/>
              </a:ext>
            </a:extLst>
          </p:cNvPr>
          <p:cNvSpPr txBox="1"/>
          <p:nvPr/>
        </p:nvSpPr>
        <p:spPr>
          <a:xfrm>
            <a:off x="3303557" y="2623492"/>
            <a:ext cx="472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2400" b="1" dirty="0" err="1"/>
              <a:t>r</a:t>
            </a:r>
            <a:r>
              <a:rPr kumimoji="1" lang="en-US" altLang="zh-TW" sz="2400" b="1" baseline="-25000" dirty="0" err="1"/>
              <a:t>p</a:t>
            </a:r>
            <a:r>
              <a:rPr kumimoji="1" lang="en-US" altLang="zh-TW" b="1" dirty="0"/>
              <a:t> </a:t>
            </a:r>
            <a:endParaRPr kumimoji="1" lang="en-US" altLang="zh-TW" b="1" baseline="-25000" dirty="0"/>
          </a:p>
        </p:txBody>
      </p:sp>
      <p:cxnSp>
        <p:nvCxnSpPr>
          <p:cNvPr id="59" name="直線接點 58">
            <a:extLst>
              <a:ext uri="{FF2B5EF4-FFF2-40B4-BE49-F238E27FC236}">
                <a16:creationId xmlns:a16="http://schemas.microsoft.com/office/drawing/2014/main" id="{D448A1CC-02C3-7644-8448-A2475CB82448}"/>
              </a:ext>
            </a:extLst>
          </p:cNvPr>
          <p:cNvCxnSpPr>
            <a:cxnSpLocks/>
          </p:cNvCxnSpPr>
          <p:nvPr/>
        </p:nvCxnSpPr>
        <p:spPr>
          <a:xfrm>
            <a:off x="6598228" y="2363160"/>
            <a:ext cx="1491208" cy="0"/>
          </a:xfrm>
          <a:prstGeom prst="line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0" name="直線接點 59">
            <a:extLst>
              <a:ext uri="{FF2B5EF4-FFF2-40B4-BE49-F238E27FC236}">
                <a16:creationId xmlns:a16="http://schemas.microsoft.com/office/drawing/2014/main" id="{76FF158E-5857-DC46-AE55-6C61CD6D4F90}"/>
              </a:ext>
            </a:extLst>
          </p:cNvPr>
          <p:cNvCxnSpPr>
            <a:cxnSpLocks/>
          </p:cNvCxnSpPr>
          <p:nvPr/>
        </p:nvCxnSpPr>
        <p:spPr>
          <a:xfrm>
            <a:off x="6598228" y="1664662"/>
            <a:ext cx="3330534" cy="0"/>
          </a:xfrm>
          <a:prstGeom prst="line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C9D7738B-95FA-5747-B489-A1B92EF74440}"/>
              </a:ext>
            </a:extLst>
          </p:cNvPr>
          <p:cNvSpPr txBox="1"/>
          <p:nvPr/>
        </p:nvSpPr>
        <p:spPr>
          <a:xfrm>
            <a:off x="7145062" y="2273185"/>
            <a:ext cx="452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2400" dirty="0" err="1"/>
              <a:t>r</a:t>
            </a:r>
            <a:r>
              <a:rPr kumimoji="1" lang="en-US" altLang="zh-TW" sz="2400" baseline="-25000" dirty="0" err="1"/>
              <a:t>p</a:t>
            </a:r>
            <a:r>
              <a:rPr kumimoji="1" lang="en-US" altLang="zh-TW" dirty="0"/>
              <a:t> </a:t>
            </a:r>
            <a:endParaRPr kumimoji="1" lang="en-US" altLang="zh-TW" baseline="-25000" dirty="0"/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9A836EEA-7371-6246-BDE8-2354D6FEDEF2}"/>
              </a:ext>
            </a:extLst>
          </p:cNvPr>
          <p:cNvSpPr txBox="1"/>
          <p:nvPr/>
        </p:nvSpPr>
        <p:spPr>
          <a:xfrm>
            <a:off x="8062288" y="1216982"/>
            <a:ext cx="45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2400" dirty="0" err="1"/>
              <a:t>r</a:t>
            </a:r>
            <a:r>
              <a:rPr kumimoji="1" lang="en-US" altLang="zh-TW" sz="2400" baseline="-25000" dirty="0" err="1"/>
              <a:t>n</a:t>
            </a:r>
            <a:r>
              <a:rPr kumimoji="1" lang="en-US" altLang="zh-TW" dirty="0"/>
              <a:t> </a:t>
            </a:r>
            <a:endParaRPr kumimoji="1" lang="en-US" altLang="zh-TW" baseline="-25000" dirty="0"/>
          </a:p>
        </p:txBody>
      </p:sp>
      <p:cxnSp>
        <p:nvCxnSpPr>
          <p:cNvPr id="64" name="直線接點 63">
            <a:extLst>
              <a:ext uri="{FF2B5EF4-FFF2-40B4-BE49-F238E27FC236}">
                <a16:creationId xmlns:a16="http://schemas.microsoft.com/office/drawing/2014/main" id="{E389A573-FECD-6348-9E4E-140495B84E4D}"/>
              </a:ext>
            </a:extLst>
          </p:cNvPr>
          <p:cNvCxnSpPr>
            <a:cxnSpLocks/>
          </p:cNvCxnSpPr>
          <p:nvPr/>
        </p:nvCxnSpPr>
        <p:spPr>
          <a:xfrm>
            <a:off x="6598228" y="4784198"/>
            <a:ext cx="1781843" cy="0"/>
          </a:xfrm>
          <a:prstGeom prst="line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EF8C47FC-8049-484F-AE9E-18F541B7330E}"/>
              </a:ext>
            </a:extLst>
          </p:cNvPr>
          <p:cNvSpPr txBox="1"/>
          <p:nvPr/>
        </p:nvSpPr>
        <p:spPr>
          <a:xfrm>
            <a:off x="7163825" y="4292617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2400" dirty="0" err="1"/>
              <a:t>r</a:t>
            </a:r>
            <a:r>
              <a:rPr kumimoji="1" lang="en-US" altLang="zh-TW" sz="2400" baseline="-25000" dirty="0" err="1"/>
              <a:t>lat</a:t>
            </a:r>
            <a:r>
              <a:rPr kumimoji="1" lang="en-US" altLang="zh-TW" sz="2400" baseline="-25000" dirty="0"/>
              <a:t>, j</a:t>
            </a:r>
            <a:r>
              <a:rPr kumimoji="1" lang="en-US" altLang="zh-TW" dirty="0"/>
              <a:t> </a:t>
            </a:r>
            <a:endParaRPr kumimoji="1" lang="en-US" altLang="zh-TW" baseline="-25000" dirty="0"/>
          </a:p>
        </p:txBody>
      </p:sp>
    </p:spTree>
    <p:extLst>
      <p:ext uri="{BB962C8B-B14F-4D97-AF65-F5344CB8AC3E}">
        <p14:creationId xmlns:p14="http://schemas.microsoft.com/office/powerpoint/2010/main" val="3954811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B6708A-F770-274A-AACA-C9CAA5D3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Multiplication governing equation</a:t>
            </a:r>
            <a:endParaRPr kumimoji="1"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687FF125-269B-2443-B678-A3AC1EFF83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9842929"/>
                  </p:ext>
                </p:extLst>
              </p:nvPr>
            </p:nvGraphicFramePr>
            <p:xfrm>
              <a:off x="2032000" y="4946355"/>
              <a:ext cx="8127999" cy="8022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8684">
                      <a:extLst>
                        <a:ext uri="{9D8B030D-6E8A-4147-A177-3AD203B41FA5}">
                          <a16:colId xmlns:a16="http://schemas.microsoft.com/office/drawing/2014/main" val="2379192686"/>
                        </a:ext>
                      </a:extLst>
                    </a:gridCol>
                    <a:gridCol w="7130005">
                      <a:extLst>
                        <a:ext uri="{9D8B030D-6E8A-4147-A177-3AD203B41FA5}">
                          <a16:colId xmlns:a16="http://schemas.microsoft.com/office/drawing/2014/main" val="699698691"/>
                        </a:ext>
                      </a:extLst>
                    </a:gridCol>
                    <a:gridCol w="599310">
                      <a:extLst>
                        <a:ext uri="{9D8B030D-6E8A-4147-A177-3AD203B41FA5}">
                          <a16:colId xmlns:a16="http://schemas.microsoft.com/office/drawing/2014/main" val="4209827862"/>
                        </a:ext>
                      </a:extLst>
                    </a:gridCol>
                  </a:tblGrid>
                  <a:tr h="802211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ctr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𝑐𝑜𝑛𝑠𝑡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zh-TW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ctr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TW" sz="2400" smtClean="0"/>
                                    </m:ctrlPr>
                                  </m:dPr>
                                  <m:e>
                                    <m:r>
                                      <a:rPr lang="en-US" altLang="zh-TW" sz="24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854802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687FF125-269B-2443-B678-A3AC1EFF83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9842929"/>
                  </p:ext>
                </p:extLst>
              </p:nvPr>
            </p:nvGraphicFramePr>
            <p:xfrm>
              <a:off x="2032000" y="4946355"/>
              <a:ext cx="8127999" cy="8022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8684">
                      <a:extLst>
                        <a:ext uri="{9D8B030D-6E8A-4147-A177-3AD203B41FA5}">
                          <a16:colId xmlns:a16="http://schemas.microsoft.com/office/drawing/2014/main" val="2379192686"/>
                        </a:ext>
                      </a:extLst>
                    </a:gridCol>
                    <a:gridCol w="7130005">
                      <a:extLst>
                        <a:ext uri="{9D8B030D-6E8A-4147-A177-3AD203B41FA5}">
                          <a16:colId xmlns:a16="http://schemas.microsoft.com/office/drawing/2014/main" val="699698691"/>
                        </a:ext>
                      </a:extLst>
                    </a:gridCol>
                    <a:gridCol w="599310">
                      <a:extLst>
                        <a:ext uri="{9D8B030D-6E8A-4147-A177-3AD203B41FA5}">
                          <a16:colId xmlns:a16="http://schemas.microsoft.com/office/drawing/2014/main" val="4209827862"/>
                        </a:ext>
                      </a:extLst>
                    </a:gridCol>
                  </a:tblGrid>
                  <a:tr h="802211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694" r="-83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638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548029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F82F2B87-FC5D-0A45-BEA4-975FA4EDFEA9}"/>
              </a:ext>
            </a:extLst>
          </p:cNvPr>
          <p:cNvCxnSpPr/>
          <p:nvPr/>
        </p:nvCxnSpPr>
        <p:spPr>
          <a:xfrm>
            <a:off x="3815644" y="4180564"/>
            <a:ext cx="0" cy="3499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5A2284A-262B-E54D-A2B9-F90703F3CCFD}"/>
              </a:ext>
            </a:extLst>
          </p:cNvPr>
          <p:cNvCxnSpPr/>
          <p:nvPr/>
        </p:nvCxnSpPr>
        <p:spPr>
          <a:xfrm>
            <a:off x="8088489" y="4174919"/>
            <a:ext cx="0" cy="3499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A2132A75-81F5-5044-BC34-E4FF0A8C46F8}"/>
                  </a:ext>
                </a:extLst>
              </p:cNvPr>
              <p:cNvSpPr txBox="1"/>
              <p:nvPr/>
            </p:nvSpPr>
            <p:spPr>
              <a:xfrm>
                <a:off x="3414444" y="4530519"/>
                <a:ext cx="8023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A2132A75-81F5-5044-BC34-E4FF0A8C4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444" y="4530519"/>
                <a:ext cx="80239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0580ED39-CE8E-A94D-A8D9-B26F25A99C96}"/>
                  </a:ext>
                </a:extLst>
              </p:cNvPr>
              <p:cNvSpPr txBox="1"/>
              <p:nvPr/>
            </p:nvSpPr>
            <p:spPr>
              <a:xfrm>
                <a:off x="7687289" y="4525789"/>
                <a:ext cx="850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0580ED39-CE8E-A94D-A8D9-B26F25A99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289" y="4525789"/>
                <a:ext cx="85081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925F83CB-4106-3046-A8AC-E9B58362CBD6}"/>
              </a:ext>
            </a:extLst>
          </p:cNvPr>
          <p:cNvCxnSpPr/>
          <p:nvPr/>
        </p:nvCxnSpPr>
        <p:spPr>
          <a:xfrm flipV="1">
            <a:off x="3815644" y="3051669"/>
            <a:ext cx="0" cy="112325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52AD3EB9-E07D-344B-A62F-124F915687D9}"/>
              </a:ext>
            </a:extLst>
          </p:cNvPr>
          <p:cNvCxnSpPr/>
          <p:nvPr/>
        </p:nvCxnSpPr>
        <p:spPr>
          <a:xfrm flipV="1">
            <a:off x="8088489" y="3051669"/>
            <a:ext cx="0" cy="112325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直線箭頭接點 26">
            <a:extLst>
              <a:ext uri="{FF2B5EF4-FFF2-40B4-BE49-F238E27FC236}">
                <a16:creationId xmlns:a16="http://schemas.microsoft.com/office/drawing/2014/main" id="{0B69F1ED-2259-354C-AA9C-462721E5702B}"/>
              </a:ext>
            </a:extLst>
          </p:cNvPr>
          <p:cNvCxnSpPr>
            <a:cxnSpLocks/>
          </p:cNvCxnSpPr>
          <p:nvPr/>
        </p:nvCxnSpPr>
        <p:spPr>
          <a:xfrm flipH="1">
            <a:off x="8088491" y="3435491"/>
            <a:ext cx="758284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直線箭頭接點 27">
            <a:extLst>
              <a:ext uri="{FF2B5EF4-FFF2-40B4-BE49-F238E27FC236}">
                <a16:creationId xmlns:a16="http://schemas.microsoft.com/office/drawing/2014/main" id="{C73E40F0-64D4-744A-913F-25A46FF54319}"/>
              </a:ext>
            </a:extLst>
          </p:cNvPr>
          <p:cNvCxnSpPr>
            <a:cxnSpLocks/>
          </p:cNvCxnSpPr>
          <p:nvPr/>
        </p:nvCxnSpPr>
        <p:spPr>
          <a:xfrm flipH="1">
            <a:off x="3076462" y="4152934"/>
            <a:ext cx="741353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5DE2E430-8D31-4242-8D70-26F3D887267E}"/>
                  </a:ext>
                </a:extLst>
              </p:cNvPr>
              <p:cNvSpPr txBox="1"/>
              <p:nvPr/>
            </p:nvSpPr>
            <p:spPr>
              <a:xfrm>
                <a:off x="3076462" y="3734023"/>
                <a:ext cx="7582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5DE2E430-8D31-4242-8D70-26F3D8872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462" y="3734023"/>
                <a:ext cx="758285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F9E1B4E1-B5C4-BA46-AE2E-222BC7F3AF94}"/>
                  </a:ext>
                </a:extLst>
              </p:cNvPr>
              <p:cNvSpPr txBox="1"/>
              <p:nvPr/>
            </p:nvSpPr>
            <p:spPr>
              <a:xfrm>
                <a:off x="8114065" y="3759611"/>
                <a:ext cx="802656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F9E1B4E1-B5C4-BA46-AE2E-222BC7F3A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065" y="3759611"/>
                <a:ext cx="802656" cy="3907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線箭頭接點 36">
            <a:extLst>
              <a:ext uri="{FF2B5EF4-FFF2-40B4-BE49-F238E27FC236}">
                <a16:creationId xmlns:a16="http://schemas.microsoft.com/office/drawing/2014/main" id="{79158596-3F9C-5143-A809-FC39B6856D56}"/>
              </a:ext>
            </a:extLst>
          </p:cNvPr>
          <p:cNvCxnSpPr>
            <a:cxnSpLocks/>
          </p:cNvCxnSpPr>
          <p:nvPr/>
        </p:nvCxnSpPr>
        <p:spPr>
          <a:xfrm flipH="1">
            <a:off x="8088489" y="4175650"/>
            <a:ext cx="75828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A403239A-90C3-E84F-926D-434E30FD1156}"/>
                  </a:ext>
                </a:extLst>
              </p:cNvPr>
              <p:cNvSpPr txBox="1"/>
              <p:nvPr/>
            </p:nvSpPr>
            <p:spPr>
              <a:xfrm>
                <a:off x="8069695" y="3030556"/>
                <a:ext cx="8066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A403239A-90C3-E84F-926D-434E30FD1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695" y="3030556"/>
                <a:ext cx="806695" cy="369332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線箭頭接點 50">
            <a:extLst>
              <a:ext uri="{FF2B5EF4-FFF2-40B4-BE49-F238E27FC236}">
                <a16:creationId xmlns:a16="http://schemas.microsoft.com/office/drawing/2014/main" id="{47A70B58-9CD2-DB47-A7E3-531DDC73C786}"/>
              </a:ext>
            </a:extLst>
          </p:cNvPr>
          <p:cNvCxnSpPr>
            <a:cxnSpLocks/>
          </p:cNvCxnSpPr>
          <p:nvPr/>
        </p:nvCxnSpPr>
        <p:spPr>
          <a:xfrm flipH="1">
            <a:off x="5802036" y="3190518"/>
            <a:ext cx="758284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直線箭頭接點 51">
            <a:extLst>
              <a:ext uri="{FF2B5EF4-FFF2-40B4-BE49-F238E27FC236}">
                <a16:creationId xmlns:a16="http://schemas.microsoft.com/office/drawing/2014/main" id="{BD8BEA8F-5DB0-A34F-AD2E-DCC0F96D0292}"/>
              </a:ext>
            </a:extLst>
          </p:cNvPr>
          <p:cNvCxnSpPr>
            <a:cxnSpLocks/>
          </p:cNvCxnSpPr>
          <p:nvPr/>
        </p:nvCxnSpPr>
        <p:spPr>
          <a:xfrm flipH="1">
            <a:off x="5802036" y="3353739"/>
            <a:ext cx="758284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C5148150-76AC-5D4E-B25C-A59B77E349F3}"/>
                  </a:ext>
                </a:extLst>
              </p:cNvPr>
              <p:cNvSpPr txBox="1"/>
              <p:nvPr/>
            </p:nvSpPr>
            <p:spPr>
              <a:xfrm>
                <a:off x="6032199" y="2821394"/>
                <a:ext cx="395685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C5148150-76AC-5D4E-B25C-A59B77E34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199" y="2821394"/>
                <a:ext cx="395685" cy="4029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線箭頭接點 56">
            <a:extLst>
              <a:ext uri="{FF2B5EF4-FFF2-40B4-BE49-F238E27FC236}">
                <a16:creationId xmlns:a16="http://schemas.microsoft.com/office/drawing/2014/main" id="{12E6CAC1-F416-A74B-8480-1A45726FA807}"/>
              </a:ext>
            </a:extLst>
          </p:cNvPr>
          <p:cNvCxnSpPr/>
          <p:nvPr/>
        </p:nvCxnSpPr>
        <p:spPr>
          <a:xfrm>
            <a:off x="3556000" y="4342115"/>
            <a:ext cx="50009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直線箭頭接點 59">
            <a:extLst>
              <a:ext uri="{FF2B5EF4-FFF2-40B4-BE49-F238E27FC236}">
                <a16:creationId xmlns:a16="http://schemas.microsoft.com/office/drawing/2014/main" id="{D70B1EF7-E0A6-C74D-B73A-68724A80AA04}"/>
              </a:ext>
            </a:extLst>
          </p:cNvPr>
          <p:cNvCxnSpPr>
            <a:cxnSpLocks/>
          </p:cNvCxnSpPr>
          <p:nvPr/>
        </p:nvCxnSpPr>
        <p:spPr>
          <a:xfrm flipH="1">
            <a:off x="3063275" y="3427929"/>
            <a:ext cx="75828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CADF252D-5B86-C940-A720-E96D94BAB6D7}"/>
                  </a:ext>
                </a:extLst>
              </p:cNvPr>
              <p:cNvSpPr txBox="1"/>
              <p:nvPr/>
            </p:nvSpPr>
            <p:spPr>
              <a:xfrm>
                <a:off x="3063275" y="3011890"/>
                <a:ext cx="754244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CADF252D-5B86-C940-A720-E96D94BAB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75" y="3011890"/>
                <a:ext cx="754244" cy="390748"/>
              </a:xfrm>
              <a:prstGeom prst="rect">
                <a:avLst/>
              </a:prstGeom>
              <a:blipFill>
                <a:blip r:embed="rId9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手繪多邊形 67">
            <a:extLst>
              <a:ext uri="{FF2B5EF4-FFF2-40B4-BE49-F238E27FC236}">
                <a16:creationId xmlns:a16="http://schemas.microsoft.com/office/drawing/2014/main" id="{70B9DD83-FABD-9248-9BAF-A741CA8186FD}"/>
              </a:ext>
            </a:extLst>
          </p:cNvPr>
          <p:cNvSpPr/>
          <p:nvPr/>
        </p:nvSpPr>
        <p:spPr>
          <a:xfrm>
            <a:off x="3803065" y="3443252"/>
            <a:ext cx="4283242" cy="709863"/>
          </a:xfrm>
          <a:custGeom>
            <a:avLst/>
            <a:gdLst>
              <a:gd name="connsiteX0" fmla="*/ 0 w 4283242"/>
              <a:gd name="connsiteY0" fmla="*/ 709863 h 709863"/>
              <a:gd name="connsiteX1" fmla="*/ 1317458 w 4283242"/>
              <a:gd name="connsiteY1" fmla="*/ 553453 h 709863"/>
              <a:gd name="connsiteX2" fmla="*/ 3110163 w 4283242"/>
              <a:gd name="connsiteY2" fmla="*/ 138363 h 709863"/>
              <a:gd name="connsiteX3" fmla="*/ 4283242 w 4283242"/>
              <a:gd name="connsiteY3" fmla="*/ 0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3242" h="709863">
                <a:moveTo>
                  <a:pt x="0" y="709863"/>
                </a:moveTo>
                <a:cubicBezTo>
                  <a:pt x="399549" y="679283"/>
                  <a:pt x="799098" y="648703"/>
                  <a:pt x="1317458" y="553453"/>
                </a:cubicBezTo>
                <a:cubicBezTo>
                  <a:pt x="1835818" y="458203"/>
                  <a:pt x="2615866" y="230605"/>
                  <a:pt x="3110163" y="138363"/>
                </a:cubicBezTo>
                <a:cubicBezTo>
                  <a:pt x="3604460" y="46121"/>
                  <a:pt x="3943851" y="23060"/>
                  <a:pt x="4283242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9" name="手繪多邊形 68">
            <a:extLst>
              <a:ext uri="{FF2B5EF4-FFF2-40B4-BE49-F238E27FC236}">
                <a16:creationId xmlns:a16="http://schemas.microsoft.com/office/drawing/2014/main" id="{1B40DC90-1F33-394B-B346-41E65820A243}"/>
              </a:ext>
            </a:extLst>
          </p:cNvPr>
          <p:cNvSpPr/>
          <p:nvPr/>
        </p:nvSpPr>
        <p:spPr>
          <a:xfrm flipH="1">
            <a:off x="3806361" y="3429332"/>
            <a:ext cx="4279943" cy="744459"/>
          </a:xfrm>
          <a:custGeom>
            <a:avLst/>
            <a:gdLst>
              <a:gd name="connsiteX0" fmla="*/ 0 w 4283242"/>
              <a:gd name="connsiteY0" fmla="*/ 709863 h 709863"/>
              <a:gd name="connsiteX1" fmla="*/ 1317458 w 4283242"/>
              <a:gd name="connsiteY1" fmla="*/ 553453 h 709863"/>
              <a:gd name="connsiteX2" fmla="*/ 3110163 w 4283242"/>
              <a:gd name="connsiteY2" fmla="*/ 138363 h 709863"/>
              <a:gd name="connsiteX3" fmla="*/ 4283242 w 4283242"/>
              <a:gd name="connsiteY3" fmla="*/ 0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3242" h="709863">
                <a:moveTo>
                  <a:pt x="0" y="709863"/>
                </a:moveTo>
                <a:cubicBezTo>
                  <a:pt x="399549" y="679283"/>
                  <a:pt x="799098" y="648703"/>
                  <a:pt x="1317458" y="553453"/>
                </a:cubicBezTo>
                <a:cubicBezTo>
                  <a:pt x="1835818" y="458203"/>
                  <a:pt x="2615866" y="230605"/>
                  <a:pt x="3110163" y="138363"/>
                </a:cubicBezTo>
                <a:cubicBezTo>
                  <a:pt x="3604460" y="46121"/>
                  <a:pt x="3943851" y="23060"/>
                  <a:pt x="4283242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70" name="甜甜圈 69">
            <a:extLst>
              <a:ext uri="{FF2B5EF4-FFF2-40B4-BE49-F238E27FC236}">
                <a16:creationId xmlns:a16="http://schemas.microsoft.com/office/drawing/2014/main" id="{7C0BB022-1049-3A47-8F7C-E87E029271E5}"/>
              </a:ext>
            </a:extLst>
          </p:cNvPr>
          <p:cNvSpPr/>
          <p:nvPr/>
        </p:nvSpPr>
        <p:spPr>
          <a:xfrm>
            <a:off x="4818656" y="3324955"/>
            <a:ext cx="181628" cy="181627"/>
          </a:xfrm>
          <a:prstGeom prst="donut">
            <a:avLst>
              <a:gd name="adj" fmla="val 251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cxnSp>
        <p:nvCxnSpPr>
          <p:cNvPr id="71" name="直線箭頭接點 70">
            <a:extLst>
              <a:ext uri="{FF2B5EF4-FFF2-40B4-BE49-F238E27FC236}">
                <a16:creationId xmlns:a16="http://schemas.microsoft.com/office/drawing/2014/main" id="{C6414037-B31B-7D41-B80E-881BEB05C9CA}"/>
              </a:ext>
            </a:extLst>
          </p:cNvPr>
          <p:cNvCxnSpPr>
            <a:cxnSpLocks/>
          </p:cNvCxnSpPr>
          <p:nvPr/>
        </p:nvCxnSpPr>
        <p:spPr>
          <a:xfrm flipH="1">
            <a:off x="4470304" y="3416945"/>
            <a:ext cx="43916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D595790F-54FF-7448-B375-6367F85EEB31}"/>
                  </a:ext>
                </a:extLst>
              </p:cNvPr>
              <p:cNvSpPr txBox="1"/>
              <p:nvPr/>
            </p:nvSpPr>
            <p:spPr>
              <a:xfrm>
                <a:off x="4483855" y="2992962"/>
                <a:ext cx="471283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D595790F-54FF-7448-B375-6367F85EE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855" y="2992962"/>
                <a:ext cx="471283" cy="390748"/>
              </a:xfrm>
              <a:prstGeom prst="rect">
                <a:avLst/>
              </a:prstGeom>
              <a:blipFill>
                <a:blip r:embed="rId10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橢圓 72">
            <a:extLst>
              <a:ext uri="{FF2B5EF4-FFF2-40B4-BE49-F238E27FC236}">
                <a16:creationId xmlns:a16="http://schemas.microsoft.com/office/drawing/2014/main" id="{593532AC-3780-4643-96B8-441384789F76}"/>
              </a:ext>
            </a:extLst>
          </p:cNvPr>
          <p:cNvSpPr/>
          <p:nvPr/>
        </p:nvSpPr>
        <p:spPr>
          <a:xfrm>
            <a:off x="5272786" y="4070289"/>
            <a:ext cx="192638" cy="1816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74" name="直線箭頭接點 73">
            <a:extLst>
              <a:ext uri="{FF2B5EF4-FFF2-40B4-BE49-F238E27FC236}">
                <a16:creationId xmlns:a16="http://schemas.microsoft.com/office/drawing/2014/main" id="{1C8DB486-94E2-B741-9337-2189612FF99B}"/>
              </a:ext>
            </a:extLst>
          </p:cNvPr>
          <p:cNvCxnSpPr>
            <a:cxnSpLocks/>
          </p:cNvCxnSpPr>
          <p:nvPr/>
        </p:nvCxnSpPr>
        <p:spPr>
          <a:xfrm>
            <a:off x="5388090" y="4167960"/>
            <a:ext cx="471283" cy="79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B9DDDDE5-4B5A-494B-87E2-AAA3B029C1AD}"/>
                  </a:ext>
                </a:extLst>
              </p:cNvPr>
              <p:cNvSpPr txBox="1"/>
              <p:nvPr/>
            </p:nvSpPr>
            <p:spPr>
              <a:xfrm>
                <a:off x="5373283" y="3797682"/>
                <a:ext cx="4753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B9DDDDE5-4B5A-494B-87E2-AAA3B029C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283" y="3797682"/>
                <a:ext cx="47532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文字方塊 75">
            <a:extLst>
              <a:ext uri="{FF2B5EF4-FFF2-40B4-BE49-F238E27FC236}">
                <a16:creationId xmlns:a16="http://schemas.microsoft.com/office/drawing/2014/main" id="{210BF505-6BBF-6546-BCD7-BA092E5A987F}"/>
              </a:ext>
            </a:extLst>
          </p:cNvPr>
          <p:cNvSpPr txBox="1"/>
          <p:nvPr/>
        </p:nvSpPr>
        <p:spPr>
          <a:xfrm>
            <a:off x="7793470" y="493394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err="1"/>
              <a:t>Stillman</a:t>
            </a:r>
            <a:r>
              <a:rPr kumimoji="1" lang="en-US" altLang="zh-TW" dirty="0"/>
              <a:t> et al., (1977), </a:t>
            </a:r>
            <a:r>
              <a:rPr kumimoji="1" lang="en-US" altLang="zh-TW" dirty="0" err="1"/>
              <a:t>Capasso</a:t>
            </a:r>
            <a:r>
              <a:rPr kumimoji="1" lang="en-US" altLang="zh-TW" dirty="0"/>
              <a:t> (1985)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1306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B6708A-F770-274A-AACA-C9CAA5D3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Multiplication governing equation</a:t>
            </a:r>
            <a:endParaRPr kumimoji="1"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8E6C69DC-AB06-5B40-B586-6DC0425A62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4829626"/>
                  </p:ext>
                </p:extLst>
              </p:nvPr>
            </p:nvGraphicFramePr>
            <p:xfrm>
              <a:off x="2032000" y="2731109"/>
              <a:ext cx="8127999" cy="7859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6086">
                      <a:extLst>
                        <a:ext uri="{9D8B030D-6E8A-4147-A177-3AD203B41FA5}">
                          <a16:colId xmlns:a16="http://schemas.microsoft.com/office/drawing/2014/main" val="4015772681"/>
                        </a:ext>
                      </a:extLst>
                    </a:gridCol>
                    <a:gridCol w="7257327">
                      <a:extLst>
                        <a:ext uri="{9D8B030D-6E8A-4147-A177-3AD203B41FA5}">
                          <a16:colId xmlns:a16="http://schemas.microsoft.com/office/drawing/2014/main" val="1898987729"/>
                        </a:ext>
                      </a:extLst>
                    </a:gridCol>
                    <a:gridCol w="564586">
                      <a:extLst>
                        <a:ext uri="{9D8B030D-6E8A-4147-A177-3AD203B41FA5}">
                          <a16:colId xmlns:a16="http://schemas.microsoft.com/office/drawing/2014/main" val="2221677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d>
                                  <m:d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d>
                                  <m:d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𝑞𝐺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sz="2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4455123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8E6C69DC-AB06-5B40-B586-6DC0425A62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4829626"/>
                  </p:ext>
                </p:extLst>
              </p:nvPr>
            </p:nvGraphicFramePr>
            <p:xfrm>
              <a:off x="2032000" y="2731109"/>
              <a:ext cx="8127999" cy="7859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6086">
                      <a:extLst>
                        <a:ext uri="{9D8B030D-6E8A-4147-A177-3AD203B41FA5}">
                          <a16:colId xmlns:a16="http://schemas.microsoft.com/office/drawing/2014/main" val="4015772681"/>
                        </a:ext>
                      </a:extLst>
                    </a:gridCol>
                    <a:gridCol w="7257327">
                      <a:extLst>
                        <a:ext uri="{9D8B030D-6E8A-4147-A177-3AD203B41FA5}">
                          <a16:colId xmlns:a16="http://schemas.microsoft.com/office/drawing/2014/main" val="1898987729"/>
                        </a:ext>
                      </a:extLst>
                    </a:gridCol>
                    <a:gridCol w="564586">
                      <a:extLst>
                        <a:ext uri="{9D8B030D-6E8A-4147-A177-3AD203B41FA5}">
                          <a16:colId xmlns:a16="http://schemas.microsoft.com/office/drawing/2014/main" val="222167774"/>
                        </a:ext>
                      </a:extLst>
                    </a:gridCol>
                  </a:tblGrid>
                  <a:tr h="785940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371" r="-7692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356818" b="-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45512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687FF125-269B-2443-B678-A3AC1EFF83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6370950"/>
                  </p:ext>
                </p:extLst>
              </p:nvPr>
            </p:nvGraphicFramePr>
            <p:xfrm>
              <a:off x="2032000" y="4317034"/>
              <a:ext cx="8127999" cy="8022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8684">
                      <a:extLst>
                        <a:ext uri="{9D8B030D-6E8A-4147-A177-3AD203B41FA5}">
                          <a16:colId xmlns:a16="http://schemas.microsoft.com/office/drawing/2014/main" val="2379192686"/>
                        </a:ext>
                      </a:extLst>
                    </a:gridCol>
                    <a:gridCol w="7130005">
                      <a:extLst>
                        <a:ext uri="{9D8B030D-6E8A-4147-A177-3AD203B41FA5}">
                          <a16:colId xmlns:a16="http://schemas.microsoft.com/office/drawing/2014/main" val="699698691"/>
                        </a:ext>
                      </a:extLst>
                    </a:gridCol>
                    <a:gridCol w="599310">
                      <a:extLst>
                        <a:ext uri="{9D8B030D-6E8A-4147-A177-3AD203B41FA5}">
                          <a16:colId xmlns:a16="http://schemas.microsoft.com/office/drawing/2014/main" val="4209827862"/>
                        </a:ext>
                      </a:extLst>
                    </a:gridCol>
                  </a:tblGrid>
                  <a:tr h="802211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" altLang="zh-TW" sz="240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" altLang="zh-TW" sz="240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d>
                                  <m:d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d>
                                  <m:d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𝑞𝐺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TW" sz="2400" smtClean="0"/>
                                    </m:ctrlPr>
                                  </m:dPr>
                                  <m:e>
                                    <m:r>
                                      <a:rPr lang="en-US" altLang="zh-TW" sz="2400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854802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687FF125-269B-2443-B678-A3AC1EFF83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6370950"/>
                  </p:ext>
                </p:extLst>
              </p:nvPr>
            </p:nvGraphicFramePr>
            <p:xfrm>
              <a:off x="2032000" y="4317034"/>
              <a:ext cx="8127999" cy="8022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8684">
                      <a:extLst>
                        <a:ext uri="{9D8B030D-6E8A-4147-A177-3AD203B41FA5}">
                          <a16:colId xmlns:a16="http://schemas.microsoft.com/office/drawing/2014/main" val="2379192686"/>
                        </a:ext>
                      </a:extLst>
                    </a:gridCol>
                    <a:gridCol w="7130005">
                      <a:extLst>
                        <a:ext uri="{9D8B030D-6E8A-4147-A177-3AD203B41FA5}">
                          <a16:colId xmlns:a16="http://schemas.microsoft.com/office/drawing/2014/main" val="699698691"/>
                        </a:ext>
                      </a:extLst>
                    </a:gridCol>
                    <a:gridCol w="599310">
                      <a:extLst>
                        <a:ext uri="{9D8B030D-6E8A-4147-A177-3AD203B41FA5}">
                          <a16:colId xmlns:a16="http://schemas.microsoft.com/office/drawing/2014/main" val="4209827862"/>
                        </a:ext>
                      </a:extLst>
                    </a:gridCol>
                  </a:tblGrid>
                  <a:tr h="802211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694" r="-8363" b="-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63830" b="-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54802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893B13A9-7078-D54E-AC5C-1F53CA96A4CE}"/>
              </a:ext>
            </a:extLst>
          </p:cNvPr>
          <p:cNvSpPr txBox="1"/>
          <p:nvPr/>
        </p:nvSpPr>
        <p:spPr>
          <a:xfrm>
            <a:off x="7503459" y="3716986"/>
            <a:ext cx="1867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b="1" dirty="0"/>
              <a:t>Generation rate</a:t>
            </a:r>
            <a:endParaRPr kumimoji="1" lang="zh-TW" altLang="en-US" sz="2000" b="1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3BB860F-708B-6042-8385-7EC9B09D0DFC}"/>
              </a:ext>
            </a:extLst>
          </p:cNvPr>
          <p:cNvSpPr txBox="1"/>
          <p:nvPr/>
        </p:nvSpPr>
        <p:spPr>
          <a:xfrm>
            <a:off x="4646729" y="3716986"/>
            <a:ext cx="2595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b="1" dirty="0"/>
              <a:t>Impact ionization rate</a:t>
            </a:r>
            <a:endParaRPr kumimoji="1" lang="zh-TW" altLang="en-US" sz="2000" b="1" dirty="0"/>
          </a:p>
        </p:txBody>
      </p:sp>
      <p:cxnSp>
        <p:nvCxnSpPr>
          <p:cNvPr id="10" name="直線箭頭接點 9">
            <a:extLst>
              <a:ext uri="{FF2B5EF4-FFF2-40B4-BE49-F238E27FC236}">
                <a16:creationId xmlns:a16="http://schemas.microsoft.com/office/drawing/2014/main" id="{F5E7396D-6131-184A-B47C-647D33C5AC11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5944520" y="3379850"/>
            <a:ext cx="487812" cy="337136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箭頭接點 10">
            <a:extLst>
              <a:ext uri="{FF2B5EF4-FFF2-40B4-BE49-F238E27FC236}">
                <a16:creationId xmlns:a16="http://schemas.microsoft.com/office/drawing/2014/main" id="{D60BC196-0D37-D843-BA76-092C81DCB46C}"/>
              </a:ext>
            </a:extLst>
          </p:cNvPr>
          <p:cNvCxnSpPr>
            <a:cxnSpLocks/>
          </p:cNvCxnSpPr>
          <p:nvPr/>
        </p:nvCxnSpPr>
        <p:spPr>
          <a:xfrm flipV="1">
            <a:off x="5189340" y="4117096"/>
            <a:ext cx="350848" cy="376736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箭頭接點 14">
            <a:extLst>
              <a:ext uri="{FF2B5EF4-FFF2-40B4-BE49-F238E27FC236}">
                <a16:creationId xmlns:a16="http://schemas.microsoft.com/office/drawing/2014/main" id="{A0E434B7-180D-A140-BC99-5623FB424379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8437369" y="3438754"/>
            <a:ext cx="0" cy="27823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手繪多邊形 19">
            <a:extLst>
              <a:ext uri="{FF2B5EF4-FFF2-40B4-BE49-F238E27FC236}">
                <a16:creationId xmlns:a16="http://schemas.microsoft.com/office/drawing/2014/main" id="{F24EF24B-5641-344D-958C-383B4642EFA4}"/>
              </a:ext>
            </a:extLst>
          </p:cNvPr>
          <p:cNvSpPr/>
          <p:nvPr/>
        </p:nvSpPr>
        <p:spPr>
          <a:xfrm>
            <a:off x="1990165" y="3684494"/>
            <a:ext cx="2514600" cy="2058025"/>
          </a:xfrm>
          <a:custGeom>
            <a:avLst/>
            <a:gdLst>
              <a:gd name="connsiteX0" fmla="*/ 2514600 w 2514600"/>
              <a:gd name="connsiteY0" fmla="*/ 228600 h 2058025"/>
              <a:gd name="connsiteX1" fmla="*/ 2326341 w 2514600"/>
              <a:gd name="connsiteY1" fmla="*/ 201706 h 2058025"/>
              <a:gd name="connsiteX2" fmla="*/ 2245659 w 2514600"/>
              <a:gd name="connsiteY2" fmla="*/ 174812 h 2058025"/>
              <a:gd name="connsiteX3" fmla="*/ 2205317 w 2514600"/>
              <a:gd name="connsiteY3" fmla="*/ 161365 h 2058025"/>
              <a:gd name="connsiteX4" fmla="*/ 2084294 w 2514600"/>
              <a:gd name="connsiteY4" fmla="*/ 134471 h 2058025"/>
              <a:gd name="connsiteX5" fmla="*/ 2030506 w 2514600"/>
              <a:gd name="connsiteY5" fmla="*/ 121024 h 2058025"/>
              <a:gd name="connsiteX6" fmla="*/ 1949823 w 2514600"/>
              <a:gd name="connsiteY6" fmla="*/ 107577 h 2058025"/>
              <a:gd name="connsiteX7" fmla="*/ 1882588 w 2514600"/>
              <a:gd name="connsiteY7" fmla="*/ 94130 h 2058025"/>
              <a:gd name="connsiteX8" fmla="*/ 1801906 w 2514600"/>
              <a:gd name="connsiteY8" fmla="*/ 80682 h 2058025"/>
              <a:gd name="connsiteX9" fmla="*/ 1734670 w 2514600"/>
              <a:gd name="connsiteY9" fmla="*/ 67235 h 2058025"/>
              <a:gd name="connsiteX10" fmla="*/ 1653988 w 2514600"/>
              <a:gd name="connsiteY10" fmla="*/ 53788 h 2058025"/>
              <a:gd name="connsiteX11" fmla="*/ 1586753 w 2514600"/>
              <a:gd name="connsiteY11" fmla="*/ 40341 h 2058025"/>
              <a:gd name="connsiteX12" fmla="*/ 1425388 w 2514600"/>
              <a:gd name="connsiteY12" fmla="*/ 26894 h 2058025"/>
              <a:gd name="connsiteX13" fmla="*/ 1210235 w 2514600"/>
              <a:gd name="connsiteY13" fmla="*/ 0 h 2058025"/>
              <a:gd name="connsiteX14" fmla="*/ 914400 w 2514600"/>
              <a:gd name="connsiteY14" fmla="*/ 13447 h 2058025"/>
              <a:gd name="connsiteX15" fmla="*/ 793376 w 2514600"/>
              <a:gd name="connsiteY15" fmla="*/ 40341 h 2058025"/>
              <a:gd name="connsiteX16" fmla="*/ 658906 w 2514600"/>
              <a:gd name="connsiteY16" fmla="*/ 80682 h 2058025"/>
              <a:gd name="connsiteX17" fmla="*/ 551329 w 2514600"/>
              <a:gd name="connsiteY17" fmla="*/ 134471 h 2058025"/>
              <a:gd name="connsiteX18" fmla="*/ 497541 w 2514600"/>
              <a:gd name="connsiteY18" fmla="*/ 161365 h 2058025"/>
              <a:gd name="connsiteX19" fmla="*/ 457200 w 2514600"/>
              <a:gd name="connsiteY19" fmla="*/ 188259 h 2058025"/>
              <a:gd name="connsiteX20" fmla="*/ 403411 w 2514600"/>
              <a:gd name="connsiteY20" fmla="*/ 215153 h 2058025"/>
              <a:gd name="connsiteX21" fmla="*/ 295835 w 2514600"/>
              <a:gd name="connsiteY21" fmla="*/ 295835 h 2058025"/>
              <a:gd name="connsiteX22" fmla="*/ 215153 w 2514600"/>
              <a:gd name="connsiteY22" fmla="*/ 403412 h 2058025"/>
              <a:gd name="connsiteX23" fmla="*/ 161364 w 2514600"/>
              <a:gd name="connsiteY23" fmla="*/ 470647 h 2058025"/>
              <a:gd name="connsiteX24" fmla="*/ 107576 w 2514600"/>
              <a:gd name="connsiteY24" fmla="*/ 578224 h 2058025"/>
              <a:gd name="connsiteX25" fmla="*/ 53788 w 2514600"/>
              <a:gd name="connsiteY25" fmla="*/ 699247 h 2058025"/>
              <a:gd name="connsiteX26" fmla="*/ 40341 w 2514600"/>
              <a:gd name="connsiteY26" fmla="*/ 766482 h 2058025"/>
              <a:gd name="connsiteX27" fmla="*/ 26894 w 2514600"/>
              <a:gd name="connsiteY27" fmla="*/ 820271 h 2058025"/>
              <a:gd name="connsiteX28" fmla="*/ 0 w 2514600"/>
              <a:gd name="connsiteY28" fmla="*/ 954741 h 2058025"/>
              <a:gd name="connsiteX29" fmla="*/ 13447 w 2514600"/>
              <a:gd name="connsiteY29" fmla="*/ 1210235 h 2058025"/>
              <a:gd name="connsiteX30" fmla="*/ 26894 w 2514600"/>
              <a:gd name="connsiteY30" fmla="*/ 1250577 h 2058025"/>
              <a:gd name="connsiteX31" fmla="*/ 67235 w 2514600"/>
              <a:gd name="connsiteY31" fmla="*/ 1358153 h 2058025"/>
              <a:gd name="connsiteX32" fmla="*/ 80682 w 2514600"/>
              <a:gd name="connsiteY32" fmla="*/ 1398494 h 2058025"/>
              <a:gd name="connsiteX33" fmla="*/ 161364 w 2514600"/>
              <a:gd name="connsiteY33" fmla="*/ 1532965 h 2058025"/>
              <a:gd name="connsiteX34" fmla="*/ 201706 w 2514600"/>
              <a:gd name="connsiteY34" fmla="*/ 1573306 h 2058025"/>
              <a:gd name="connsiteX35" fmla="*/ 295835 w 2514600"/>
              <a:gd name="connsiteY35" fmla="*/ 1680882 h 2058025"/>
              <a:gd name="connsiteX36" fmla="*/ 336176 w 2514600"/>
              <a:gd name="connsiteY36" fmla="*/ 1694330 h 2058025"/>
              <a:gd name="connsiteX37" fmla="*/ 443753 w 2514600"/>
              <a:gd name="connsiteY37" fmla="*/ 1761565 h 2058025"/>
              <a:gd name="connsiteX38" fmla="*/ 484094 w 2514600"/>
              <a:gd name="connsiteY38" fmla="*/ 1788459 h 2058025"/>
              <a:gd name="connsiteX39" fmla="*/ 537882 w 2514600"/>
              <a:gd name="connsiteY39" fmla="*/ 1828800 h 2058025"/>
              <a:gd name="connsiteX40" fmla="*/ 578223 w 2514600"/>
              <a:gd name="connsiteY40" fmla="*/ 1842247 h 2058025"/>
              <a:gd name="connsiteX41" fmla="*/ 726141 w 2514600"/>
              <a:gd name="connsiteY41" fmla="*/ 1922930 h 2058025"/>
              <a:gd name="connsiteX42" fmla="*/ 860611 w 2514600"/>
              <a:gd name="connsiteY42" fmla="*/ 1949824 h 2058025"/>
              <a:gd name="connsiteX43" fmla="*/ 900953 w 2514600"/>
              <a:gd name="connsiteY43" fmla="*/ 1976718 h 2058025"/>
              <a:gd name="connsiteX44" fmla="*/ 954741 w 2514600"/>
              <a:gd name="connsiteY44" fmla="*/ 1990165 h 2058025"/>
              <a:gd name="connsiteX45" fmla="*/ 1035423 w 2514600"/>
              <a:gd name="connsiteY45" fmla="*/ 2017059 h 2058025"/>
              <a:gd name="connsiteX46" fmla="*/ 1156447 w 2514600"/>
              <a:gd name="connsiteY46" fmla="*/ 2043953 h 2058025"/>
              <a:gd name="connsiteX47" fmla="*/ 1613647 w 2514600"/>
              <a:gd name="connsiteY47" fmla="*/ 2057400 h 205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514600" h="2058025">
                <a:moveTo>
                  <a:pt x="2514600" y="228600"/>
                </a:moveTo>
                <a:cubicBezTo>
                  <a:pt x="2456399" y="222133"/>
                  <a:pt x="2385211" y="217762"/>
                  <a:pt x="2326341" y="201706"/>
                </a:cubicBezTo>
                <a:cubicBezTo>
                  <a:pt x="2298991" y="194247"/>
                  <a:pt x="2272553" y="183777"/>
                  <a:pt x="2245659" y="174812"/>
                </a:cubicBezTo>
                <a:cubicBezTo>
                  <a:pt x="2232212" y="170330"/>
                  <a:pt x="2219068" y="164803"/>
                  <a:pt x="2205317" y="161365"/>
                </a:cubicBezTo>
                <a:cubicBezTo>
                  <a:pt x="2074139" y="128571"/>
                  <a:pt x="2237937" y="168614"/>
                  <a:pt x="2084294" y="134471"/>
                </a:cubicBezTo>
                <a:cubicBezTo>
                  <a:pt x="2066253" y="130462"/>
                  <a:pt x="2048628" y="124648"/>
                  <a:pt x="2030506" y="121024"/>
                </a:cubicBezTo>
                <a:cubicBezTo>
                  <a:pt x="2003770" y="115677"/>
                  <a:pt x="1976649" y="112454"/>
                  <a:pt x="1949823" y="107577"/>
                </a:cubicBezTo>
                <a:cubicBezTo>
                  <a:pt x="1927336" y="103489"/>
                  <a:pt x="1905075" y="98219"/>
                  <a:pt x="1882588" y="94130"/>
                </a:cubicBezTo>
                <a:cubicBezTo>
                  <a:pt x="1855763" y="89253"/>
                  <a:pt x="1828731" y="85559"/>
                  <a:pt x="1801906" y="80682"/>
                </a:cubicBezTo>
                <a:cubicBezTo>
                  <a:pt x="1779419" y="76593"/>
                  <a:pt x="1757157" y="71324"/>
                  <a:pt x="1734670" y="67235"/>
                </a:cubicBezTo>
                <a:cubicBezTo>
                  <a:pt x="1707845" y="62358"/>
                  <a:pt x="1680813" y="58665"/>
                  <a:pt x="1653988" y="53788"/>
                </a:cubicBezTo>
                <a:cubicBezTo>
                  <a:pt x="1631501" y="49699"/>
                  <a:pt x="1609452" y="43011"/>
                  <a:pt x="1586753" y="40341"/>
                </a:cubicBezTo>
                <a:cubicBezTo>
                  <a:pt x="1533148" y="34035"/>
                  <a:pt x="1479120" y="32011"/>
                  <a:pt x="1425388" y="26894"/>
                </a:cubicBezTo>
                <a:cubicBezTo>
                  <a:pt x="1323703" y="17210"/>
                  <a:pt x="1304846" y="13516"/>
                  <a:pt x="1210235" y="0"/>
                </a:cubicBezTo>
                <a:cubicBezTo>
                  <a:pt x="1111623" y="4482"/>
                  <a:pt x="1012863" y="6414"/>
                  <a:pt x="914400" y="13447"/>
                </a:cubicBezTo>
                <a:cubicBezTo>
                  <a:pt x="833507" y="19225"/>
                  <a:pt x="852424" y="23470"/>
                  <a:pt x="793376" y="40341"/>
                </a:cubicBezTo>
                <a:cubicBezTo>
                  <a:pt x="748338" y="53209"/>
                  <a:pt x="701513" y="59378"/>
                  <a:pt x="658906" y="80682"/>
                </a:cubicBezTo>
                <a:lnTo>
                  <a:pt x="551329" y="134471"/>
                </a:lnTo>
                <a:cubicBezTo>
                  <a:pt x="533400" y="143436"/>
                  <a:pt x="514220" y="150246"/>
                  <a:pt x="497541" y="161365"/>
                </a:cubicBezTo>
                <a:cubicBezTo>
                  <a:pt x="484094" y="170330"/>
                  <a:pt x="471232" y="180241"/>
                  <a:pt x="457200" y="188259"/>
                </a:cubicBezTo>
                <a:cubicBezTo>
                  <a:pt x="439795" y="198204"/>
                  <a:pt x="420816" y="205208"/>
                  <a:pt x="403411" y="215153"/>
                </a:cubicBezTo>
                <a:cubicBezTo>
                  <a:pt x="376145" y="230734"/>
                  <a:pt x="310061" y="280316"/>
                  <a:pt x="295835" y="295835"/>
                </a:cubicBezTo>
                <a:cubicBezTo>
                  <a:pt x="265547" y="328877"/>
                  <a:pt x="242482" y="367884"/>
                  <a:pt x="215153" y="403412"/>
                </a:cubicBezTo>
                <a:cubicBezTo>
                  <a:pt x="197654" y="426161"/>
                  <a:pt x="174199" y="444976"/>
                  <a:pt x="161364" y="470647"/>
                </a:cubicBezTo>
                <a:cubicBezTo>
                  <a:pt x="143435" y="506506"/>
                  <a:pt x="122466" y="541000"/>
                  <a:pt x="107576" y="578224"/>
                </a:cubicBezTo>
                <a:cubicBezTo>
                  <a:pt x="73237" y="664071"/>
                  <a:pt x="91477" y="623869"/>
                  <a:pt x="53788" y="699247"/>
                </a:cubicBezTo>
                <a:cubicBezTo>
                  <a:pt x="49306" y="721659"/>
                  <a:pt x="45299" y="744171"/>
                  <a:pt x="40341" y="766482"/>
                </a:cubicBezTo>
                <a:cubicBezTo>
                  <a:pt x="36332" y="784523"/>
                  <a:pt x="30766" y="802200"/>
                  <a:pt x="26894" y="820271"/>
                </a:cubicBezTo>
                <a:cubicBezTo>
                  <a:pt x="17316" y="864967"/>
                  <a:pt x="0" y="954741"/>
                  <a:pt x="0" y="954741"/>
                </a:cubicBezTo>
                <a:cubicBezTo>
                  <a:pt x="4482" y="1039906"/>
                  <a:pt x="5726" y="1125303"/>
                  <a:pt x="13447" y="1210235"/>
                </a:cubicBezTo>
                <a:cubicBezTo>
                  <a:pt x="14730" y="1224351"/>
                  <a:pt x="23000" y="1236948"/>
                  <a:pt x="26894" y="1250577"/>
                </a:cubicBezTo>
                <a:cubicBezTo>
                  <a:pt x="62310" y="1374533"/>
                  <a:pt x="13521" y="1232820"/>
                  <a:pt x="67235" y="1358153"/>
                </a:cubicBezTo>
                <a:cubicBezTo>
                  <a:pt x="72819" y="1371181"/>
                  <a:pt x="75098" y="1385466"/>
                  <a:pt x="80682" y="1398494"/>
                </a:cubicBezTo>
                <a:cubicBezTo>
                  <a:pt x="96598" y="1435631"/>
                  <a:pt x="137467" y="1509068"/>
                  <a:pt x="161364" y="1532965"/>
                </a:cubicBezTo>
                <a:cubicBezTo>
                  <a:pt x="174811" y="1546412"/>
                  <a:pt x="189531" y="1558697"/>
                  <a:pt x="201706" y="1573306"/>
                </a:cubicBezTo>
                <a:cubicBezTo>
                  <a:pt x="253551" y="1635519"/>
                  <a:pt x="202719" y="1611044"/>
                  <a:pt x="295835" y="1680882"/>
                </a:cubicBezTo>
                <a:cubicBezTo>
                  <a:pt x="307175" y="1689387"/>
                  <a:pt x="322729" y="1689847"/>
                  <a:pt x="336176" y="1694330"/>
                </a:cubicBezTo>
                <a:cubicBezTo>
                  <a:pt x="439020" y="1771463"/>
                  <a:pt x="340384" y="1702498"/>
                  <a:pt x="443753" y="1761565"/>
                </a:cubicBezTo>
                <a:cubicBezTo>
                  <a:pt x="457785" y="1769583"/>
                  <a:pt x="470943" y="1779065"/>
                  <a:pt x="484094" y="1788459"/>
                </a:cubicBezTo>
                <a:cubicBezTo>
                  <a:pt x="502331" y="1801486"/>
                  <a:pt x="518423" y="1817681"/>
                  <a:pt x="537882" y="1828800"/>
                </a:cubicBezTo>
                <a:cubicBezTo>
                  <a:pt x="550189" y="1835832"/>
                  <a:pt x="565545" y="1835908"/>
                  <a:pt x="578223" y="1842247"/>
                </a:cubicBezTo>
                <a:cubicBezTo>
                  <a:pt x="639579" y="1872925"/>
                  <a:pt x="634729" y="1907695"/>
                  <a:pt x="726141" y="1922930"/>
                </a:cubicBezTo>
                <a:cubicBezTo>
                  <a:pt x="825053" y="1939415"/>
                  <a:pt x="780372" y="1929764"/>
                  <a:pt x="860611" y="1949824"/>
                </a:cubicBezTo>
                <a:cubicBezTo>
                  <a:pt x="874058" y="1958789"/>
                  <a:pt x="886098" y="1970352"/>
                  <a:pt x="900953" y="1976718"/>
                </a:cubicBezTo>
                <a:cubicBezTo>
                  <a:pt x="917940" y="1983998"/>
                  <a:pt x="937039" y="1984854"/>
                  <a:pt x="954741" y="1990165"/>
                </a:cubicBezTo>
                <a:cubicBezTo>
                  <a:pt x="981894" y="1998311"/>
                  <a:pt x="1007921" y="2010183"/>
                  <a:pt x="1035423" y="2017059"/>
                </a:cubicBezTo>
                <a:cubicBezTo>
                  <a:pt x="1064664" y="2024369"/>
                  <a:pt x="1128868" y="2041326"/>
                  <a:pt x="1156447" y="2043953"/>
                </a:cubicBezTo>
                <a:cubicBezTo>
                  <a:pt x="1350486" y="2062433"/>
                  <a:pt x="1413863" y="2057400"/>
                  <a:pt x="1613647" y="2057400"/>
                </a:cubicBezTo>
              </a:path>
            </a:pathLst>
          </a:custGeom>
          <a:noFill/>
          <a:ln w="31750">
            <a:solidFill>
              <a:srgbClr val="00B0F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C05BC2AE-F78F-2A41-8020-BF93119BA791}"/>
                  </a:ext>
                </a:extLst>
              </p:cNvPr>
              <p:cNvSpPr txBox="1"/>
              <p:nvPr/>
            </p:nvSpPr>
            <p:spPr>
              <a:xfrm>
                <a:off x="3618772" y="5370809"/>
                <a:ext cx="6221383" cy="719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TW" altLang="en-US" sz="20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kumimoji="1" lang="zh-TW" altLang="en-US" sz="200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,     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begChr m:val="⟨"/>
                          <m:endChr m:val="⟩"/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f>
                        <m:f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𝑖𝑚𝑎𝑝𝑐𝑡</m:t>
                              </m:r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𝑚𝑖𝑛𝑖𝑚𝑎𝑙</m:t>
                              </m:r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𝑒𝑛𝑒𝑟𝑔𝑦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𝑒𝐸</m:t>
                          </m:r>
                        </m:den>
                      </m:f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C05BC2AE-F78F-2A41-8020-BF93119BA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772" y="5370809"/>
                <a:ext cx="6221383" cy="7195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>
            <a:extLst>
              <a:ext uri="{FF2B5EF4-FFF2-40B4-BE49-F238E27FC236}">
                <a16:creationId xmlns:a16="http://schemas.microsoft.com/office/drawing/2014/main" id="{F6E0117E-51AC-984C-BDC0-51EF2F70379A}"/>
              </a:ext>
            </a:extLst>
          </p:cNvPr>
          <p:cNvSpPr txBox="1"/>
          <p:nvPr/>
        </p:nvSpPr>
        <p:spPr>
          <a:xfrm>
            <a:off x="7793470" y="493394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err="1"/>
              <a:t>Stillman</a:t>
            </a:r>
            <a:r>
              <a:rPr kumimoji="1" lang="en-US" altLang="zh-TW" dirty="0"/>
              <a:t> et al., (1977), </a:t>
            </a:r>
            <a:r>
              <a:rPr kumimoji="1" lang="en-US" altLang="zh-TW" dirty="0" err="1"/>
              <a:t>Capasso</a:t>
            </a:r>
            <a:r>
              <a:rPr kumimoji="1" lang="en-US" altLang="zh-TW" dirty="0"/>
              <a:t> (1985)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4685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{DD61FC3E-CD98-B344-B3F3-56AE016DFEE7}tf10001064</Template>
  <TotalTime>8284</TotalTime>
  <Words>1096</Words>
  <Application>Microsoft Macintosh PowerPoint</Application>
  <PresentationFormat>寬螢幕</PresentationFormat>
  <Paragraphs>242</Paragraphs>
  <Slides>43</Slides>
  <Notes>4</Notes>
  <HiddenSlides>8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52" baseType="lpstr">
      <vt:lpstr>微軟正黑體</vt:lpstr>
      <vt:lpstr>新細明體</vt:lpstr>
      <vt:lpstr>等线</vt:lpstr>
      <vt:lpstr>方正舒体</vt:lpstr>
      <vt:lpstr>Arial</vt:lpstr>
      <vt:lpstr>Calibri</vt:lpstr>
      <vt:lpstr>Cambria Math</vt:lpstr>
      <vt:lpstr>Garamond</vt:lpstr>
      <vt:lpstr>有機</vt:lpstr>
      <vt:lpstr>Breakdown Voltage Modeling</vt:lpstr>
      <vt:lpstr>Outline</vt:lpstr>
      <vt:lpstr>Silvaco TCAD : Net doping</vt:lpstr>
      <vt:lpstr>Total current density @ VB</vt:lpstr>
      <vt:lpstr>Physics of avalanche breakdown</vt:lpstr>
      <vt:lpstr>Doping profile</vt:lpstr>
      <vt:lpstr>Doping profile</vt:lpstr>
      <vt:lpstr>Multiplication governing equation</vt:lpstr>
      <vt:lpstr>Multiplication governing equation</vt:lpstr>
      <vt:lpstr>Multiplication governing equation</vt:lpstr>
      <vt:lpstr>Multiplication governing equation</vt:lpstr>
      <vt:lpstr>Multiplication governing equation</vt:lpstr>
      <vt:lpstr>APD w/o g-ring</vt:lpstr>
      <vt:lpstr>Multiplication governing equation</vt:lpstr>
      <vt:lpstr>Effective ionization rate</vt:lpstr>
      <vt:lpstr>Avalanche Breakdown Condition</vt:lpstr>
      <vt:lpstr>Abrupt/Gaussian  model &amp; simulation</vt:lpstr>
      <vt:lpstr>Abrupt model</vt:lpstr>
      <vt:lpstr>Abrupt model</vt:lpstr>
      <vt:lpstr>Gaussian model</vt:lpstr>
      <vt:lpstr>Gaussian model</vt:lpstr>
      <vt:lpstr>Silicon effective ionization rate</vt:lpstr>
      <vt:lpstr>Abrupt model: Vb &amp; Nd</vt:lpstr>
      <vt:lpstr>Gaussian model:  Vb &amp; Nd</vt:lpstr>
      <vt:lpstr>Abrupt model:  Eb, max &amp; Nd</vt:lpstr>
      <vt:lpstr>Gaussian model:  Eb, max &amp; Nd</vt:lpstr>
      <vt:lpstr>Abrupt model:  rn &amp; rj</vt:lpstr>
      <vt:lpstr>Gaussian model:  rn &amp; rj</vt:lpstr>
      <vt:lpstr>Why does guard ring work?</vt:lpstr>
      <vt:lpstr>Why does guard ring work?</vt:lpstr>
      <vt:lpstr>Why does guard ring work?</vt:lpstr>
      <vt:lpstr>PowerPoint 簡報</vt:lpstr>
      <vt:lpstr>PowerPoint 簡報</vt:lpstr>
      <vt:lpstr>Thank you for listening</vt:lpstr>
      <vt:lpstr>Reference</vt:lpstr>
      <vt:lpstr>Average ionization rate</vt:lpstr>
      <vt:lpstr>Average Ionization Rate</vt:lpstr>
      <vt:lpstr>Gaussian junction</vt:lpstr>
      <vt:lpstr>Silvaco TCAD : Electric field</vt:lpstr>
      <vt:lpstr>Guard ring test</vt:lpstr>
      <vt:lpstr>Guard ring test</vt:lpstr>
      <vt:lpstr>Simulation step</vt:lpstr>
      <vt:lpstr>CONCLUSIONS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Guard Ring Design</dc:title>
  <dc:creator>Microsoft Office 使用者</dc:creator>
  <cp:lastModifiedBy>Microsoft Office 使用者</cp:lastModifiedBy>
  <cp:revision>205</cp:revision>
  <dcterms:created xsi:type="dcterms:W3CDTF">2018-07-26T11:43:21Z</dcterms:created>
  <dcterms:modified xsi:type="dcterms:W3CDTF">2018-08-03T05:20:25Z</dcterms:modified>
</cp:coreProperties>
</file>